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4" r:id="rId1"/>
  </p:sldMasterIdLst>
  <p:notesMasterIdLst>
    <p:notesMasterId r:id="rId6"/>
  </p:notesMasterIdLst>
  <p:sldIdLst>
    <p:sldId id="258" r:id="rId2"/>
    <p:sldId id="269" r:id="rId3"/>
    <p:sldId id="278" r:id="rId4"/>
    <p:sldId id="279" r:id="rId5"/>
  </p:sldIdLst>
  <p:sldSz cx="17678400" cy="9944100"/>
  <p:notesSz cx="7772400" cy="9944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491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User" initials="WU" lastIdx="1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29" autoAdjust="0"/>
    <p:restoredTop sz="91023" autoAdjust="0"/>
  </p:normalViewPr>
  <p:slideViewPr>
    <p:cSldViewPr>
      <p:cViewPr varScale="1">
        <p:scale>
          <a:sx n="54" d="100"/>
          <a:sy n="54" d="100"/>
        </p:scale>
        <p:origin x="154" y="41"/>
      </p:cViewPr>
      <p:guideLst>
        <p:guide orient="horz" pos="2880"/>
        <p:guide pos="49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C2694C-6A63-4100-BD29-AA5CA6DE971B}" type="datetimeFigureOut">
              <a:rPr lang="en-US" smtClean="0"/>
              <a:t>12/26/2023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786313"/>
            <a:ext cx="6216650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625"/>
            <a:ext cx="33686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445625"/>
            <a:ext cx="33686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5E8AD-8B3D-438A-842F-C754D4B90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368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3288" y="1243013"/>
            <a:ext cx="5965825" cy="33559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A5E8AD-8B3D-438A-842F-C754D4B90AF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480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605" y="9281160"/>
            <a:ext cx="17673796" cy="6629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23" y="9184758"/>
            <a:ext cx="17673796" cy="928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1056" y="1100480"/>
            <a:ext cx="14584680" cy="5170932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11600" spc="-73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074" y="6460649"/>
            <a:ext cx="14584680" cy="165735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3480" cap="all" spc="290" baseline="0">
                <a:solidFill>
                  <a:schemeClr val="tx2"/>
                </a:solidFill>
                <a:latin typeface="+mj-lt"/>
              </a:defRPr>
            </a:lvl1pPr>
            <a:lvl2pPr marL="662940" indent="0" algn="ctr">
              <a:buNone/>
              <a:defRPr sz="3480"/>
            </a:lvl2pPr>
            <a:lvl3pPr marL="1325880" indent="0" algn="ctr">
              <a:buNone/>
              <a:defRPr sz="3480"/>
            </a:lvl3pPr>
            <a:lvl4pPr marL="1988820" indent="0" algn="ctr">
              <a:buNone/>
              <a:defRPr sz="2900"/>
            </a:lvl4pPr>
            <a:lvl5pPr marL="2651760" indent="0" algn="ctr">
              <a:buNone/>
              <a:defRPr sz="2900"/>
            </a:lvl5pPr>
            <a:lvl6pPr marL="3314700" indent="0" algn="ctr">
              <a:buNone/>
              <a:defRPr sz="2900"/>
            </a:lvl6pPr>
            <a:lvl7pPr marL="3977640" indent="0" algn="ctr">
              <a:buNone/>
              <a:defRPr sz="2900"/>
            </a:lvl7pPr>
            <a:lvl8pPr marL="4640580" indent="0" algn="ctr">
              <a:buNone/>
              <a:defRPr sz="2900"/>
            </a:lvl8pPr>
            <a:lvl9pPr marL="5303520" indent="0" algn="ctr">
              <a:buNone/>
              <a:defRPr sz="29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F23B6-A412-4792-8447-6784AF2E1BD6}" type="datetime1">
              <a:rPr lang="en-US" smtClean="0"/>
              <a:t>12/26/2023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751104" y="6297930"/>
            <a:ext cx="14319504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8399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BE0E3-EE8C-4664-A49C-EE81B583D9A5}" type="datetime1">
              <a:rPr lang="en-US" smtClean="0"/>
              <a:t>12/26/2023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923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605" y="9281160"/>
            <a:ext cx="17673796" cy="6629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23" y="9184758"/>
            <a:ext cx="17673796" cy="928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651105" y="601429"/>
            <a:ext cx="3811905" cy="83482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5390" y="601428"/>
            <a:ext cx="11214735" cy="834826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E95D1-40D8-4135-8C4F-BBEBFF62C64A}" type="datetime1">
              <a:rPr lang="en-US" smtClean="0"/>
              <a:t>12/26/2023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475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66F73-9661-45B1-B964-39FE07460824}" type="datetime1">
              <a:rPr lang="en-US" smtClean="0"/>
              <a:t>12/26/2023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067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605" y="9281160"/>
            <a:ext cx="17673796" cy="6629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23" y="9184758"/>
            <a:ext cx="17673796" cy="928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1056" y="1100480"/>
            <a:ext cx="14584680" cy="5170932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116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1056" y="6457036"/>
            <a:ext cx="14584680" cy="165735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3480" cap="all" spc="290" baseline="0">
                <a:solidFill>
                  <a:schemeClr val="tx2"/>
                </a:solidFill>
                <a:latin typeface="+mj-lt"/>
              </a:defRPr>
            </a:lvl1pPr>
            <a:lvl2pPr marL="662940" indent="0">
              <a:buNone/>
              <a:defRPr sz="2610">
                <a:solidFill>
                  <a:schemeClr val="tx1">
                    <a:tint val="75000"/>
                  </a:schemeClr>
                </a:solidFill>
              </a:defRPr>
            </a:lvl2pPr>
            <a:lvl3pPr marL="1325880" indent="0">
              <a:buNone/>
              <a:defRPr sz="2320">
                <a:solidFill>
                  <a:schemeClr val="tx1">
                    <a:tint val="75000"/>
                  </a:schemeClr>
                </a:solidFill>
              </a:defRPr>
            </a:lvl3pPr>
            <a:lvl4pPr marL="1988820" indent="0">
              <a:buNone/>
              <a:defRPr sz="2030">
                <a:solidFill>
                  <a:schemeClr val="tx1">
                    <a:tint val="75000"/>
                  </a:schemeClr>
                </a:solidFill>
              </a:defRPr>
            </a:lvl4pPr>
            <a:lvl5pPr marL="2651760" indent="0">
              <a:buNone/>
              <a:defRPr sz="2030">
                <a:solidFill>
                  <a:schemeClr val="tx1">
                    <a:tint val="75000"/>
                  </a:schemeClr>
                </a:solidFill>
              </a:defRPr>
            </a:lvl5pPr>
            <a:lvl6pPr marL="3314700" indent="0">
              <a:buNone/>
              <a:defRPr sz="2030">
                <a:solidFill>
                  <a:schemeClr val="tx1">
                    <a:tint val="75000"/>
                  </a:schemeClr>
                </a:solidFill>
              </a:defRPr>
            </a:lvl6pPr>
            <a:lvl7pPr marL="3977640" indent="0">
              <a:buNone/>
              <a:defRPr sz="2030">
                <a:solidFill>
                  <a:schemeClr val="tx1">
                    <a:tint val="75000"/>
                  </a:schemeClr>
                </a:solidFill>
              </a:defRPr>
            </a:lvl7pPr>
            <a:lvl8pPr marL="4640580" indent="0">
              <a:buNone/>
              <a:defRPr sz="2030">
                <a:solidFill>
                  <a:schemeClr val="tx1">
                    <a:tint val="75000"/>
                  </a:schemeClr>
                </a:solidFill>
              </a:defRPr>
            </a:lvl8pPr>
            <a:lvl9pPr marL="5303520" indent="0">
              <a:buNone/>
              <a:defRPr sz="20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FD0F-A240-4E9B-8279-5F74A72E9913}" type="datetime1">
              <a:rPr lang="en-US" smtClean="0"/>
              <a:t>12/26/2023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751104" y="6297930"/>
            <a:ext cx="14319504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9046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591056" y="415575"/>
            <a:ext cx="14584680" cy="210359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91055" y="2676314"/>
            <a:ext cx="7159752" cy="58338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15984" y="2676316"/>
            <a:ext cx="7159752" cy="58338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61708-A51C-4D33-B5C3-F47C45B1CAAE}" type="datetime1">
              <a:rPr lang="en-US" smtClean="0"/>
              <a:t>12/26/2023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551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591056" y="415575"/>
            <a:ext cx="14584680" cy="210359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1056" y="2676775"/>
            <a:ext cx="7159752" cy="1067609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900" b="0" cap="all" baseline="0">
                <a:solidFill>
                  <a:schemeClr val="tx2"/>
                </a:solidFill>
              </a:defRPr>
            </a:lvl1pPr>
            <a:lvl2pPr marL="662940" indent="0">
              <a:buNone/>
              <a:defRPr sz="2900" b="1"/>
            </a:lvl2pPr>
            <a:lvl3pPr marL="1325880" indent="0">
              <a:buNone/>
              <a:defRPr sz="2610" b="1"/>
            </a:lvl3pPr>
            <a:lvl4pPr marL="1988820" indent="0">
              <a:buNone/>
              <a:defRPr sz="2320" b="1"/>
            </a:lvl4pPr>
            <a:lvl5pPr marL="2651760" indent="0">
              <a:buNone/>
              <a:defRPr sz="2320" b="1"/>
            </a:lvl5pPr>
            <a:lvl6pPr marL="3314700" indent="0">
              <a:buNone/>
              <a:defRPr sz="2320" b="1"/>
            </a:lvl6pPr>
            <a:lvl7pPr marL="3977640" indent="0">
              <a:buNone/>
              <a:defRPr sz="2320" b="1"/>
            </a:lvl7pPr>
            <a:lvl8pPr marL="4640580" indent="0">
              <a:buNone/>
              <a:defRPr sz="2320" b="1"/>
            </a:lvl8pPr>
            <a:lvl9pPr marL="5303520" indent="0">
              <a:buNone/>
              <a:defRPr sz="2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91056" y="3744384"/>
            <a:ext cx="7159752" cy="48983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015984" y="2676775"/>
            <a:ext cx="7159752" cy="1067609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900" b="0" cap="all" baseline="0">
                <a:solidFill>
                  <a:schemeClr val="tx2"/>
                </a:solidFill>
              </a:defRPr>
            </a:lvl1pPr>
            <a:lvl2pPr marL="662940" indent="0">
              <a:buNone/>
              <a:defRPr sz="2900" b="1"/>
            </a:lvl2pPr>
            <a:lvl3pPr marL="1325880" indent="0">
              <a:buNone/>
              <a:defRPr sz="2610" b="1"/>
            </a:lvl3pPr>
            <a:lvl4pPr marL="1988820" indent="0">
              <a:buNone/>
              <a:defRPr sz="2320" b="1"/>
            </a:lvl4pPr>
            <a:lvl5pPr marL="2651760" indent="0">
              <a:buNone/>
              <a:defRPr sz="2320" b="1"/>
            </a:lvl5pPr>
            <a:lvl6pPr marL="3314700" indent="0">
              <a:buNone/>
              <a:defRPr sz="2320" b="1"/>
            </a:lvl6pPr>
            <a:lvl7pPr marL="3977640" indent="0">
              <a:buNone/>
              <a:defRPr sz="2320" b="1"/>
            </a:lvl7pPr>
            <a:lvl8pPr marL="4640580" indent="0">
              <a:buNone/>
              <a:defRPr sz="2320" b="1"/>
            </a:lvl8pPr>
            <a:lvl9pPr marL="5303520" indent="0">
              <a:buNone/>
              <a:defRPr sz="2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015984" y="3744384"/>
            <a:ext cx="7159752" cy="48983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082B2-0F98-443D-B74B-90D3A5540777}" type="datetime1">
              <a:rPr lang="en-US" smtClean="0"/>
              <a:t>12/26/2023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862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B4AC-9922-41AE-A133-43D2CAB3BE0F}" type="datetime1">
              <a:rPr lang="en-US" smtClean="0"/>
              <a:t>12/26/2023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79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605" y="9281160"/>
            <a:ext cx="17673796" cy="6629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23" y="9184758"/>
            <a:ext cx="17673796" cy="928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49A77-C05F-46A6-8515-2E2F64C2F134}" type="datetime1">
              <a:rPr lang="en-US" smtClean="0"/>
              <a:t>12/26/2023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089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4" y="0"/>
            <a:ext cx="5873647" cy="9944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5858103" y="0"/>
            <a:ext cx="92812" cy="9944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" y="861821"/>
            <a:ext cx="4640580" cy="3314700"/>
          </a:xfrm>
        </p:spPr>
        <p:txBody>
          <a:bodyPr anchor="b">
            <a:normAutofit/>
          </a:bodyPr>
          <a:lstStyle>
            <a:lvl1pPr>
              <a:defRPr sz="522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0870" y="1060704"/>
            <a:ext cx="9413748" cy="76238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" y="4242816"/>
            <a:ext cx="4640580" cy="489973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175">
                <a:solidFill>
                  <a:srgbClr val="FFFFFF"/>
                </a:solidFill>
              </a:defRPr>
            </a:lvl1pPr>
            <a:lvl2pPr marL="662940" indent="0">
              <a:buNone/>
              <a:defRPr sz="1740"/>
            </a:lvl2pPr>
            <a:lvl3pPr marL="1325880" indent="0">
              <a:buNone/>
              <a:defRPr sz="1450"/>
            </a:lvl3pPr>
            <a:lvl4pPr marL="1988820" indent="0">
              <a:buNone/>
              <a:defRPr sz="1305"/>
            </a:lvl4pPr>
            <a:lvl5pPr marL="2651760" indent="0">
              <a:buNone/>
              <a:defRPr sz="1305"/>
            </a:lvl5pPr>
            <a:lvl6pPr marL="3314700" indent="0">
              <a:buNone/>
              <a:defRPr sz="1305"/>
            </a:lvl6pPr>
            <a:lvl7pPr marL="3977640" indent="0">
              <a:buNone/>
              <a:defRPr sz="1305"/>
            </a:lvl7pPr>
            <a:lvl8pPr marL="4640580" indent="0">
              <a:buNone/>
              <a:defRPr sz="1305"/>
            </a:lvl8pPr>
            <a:lvl9pPr marL="5303520" indent="0">
              <a:buNone/>
              <a:defRPr sz="130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4992" y="9366689"/>
            <a:ext cx="3796840" cy="529431"/>
          </a:xfrm>
        </p:spPr>
        <p:txBody>
          <a:bodyPr/>
          <a:lstStyle>
            <a:lvl1pPr algn="l">
              <a:defRPr/>
            </a:lvl1pPr>
          </a:lstStyle>
          <a:p>
            <a:fld id="{CFB66DEA-FBEB-444B-AECF-805D4181CEAB}" type="datetime1">
              <a:rPr lang="en-US" smtClean="0"/>
              <a:t>12/26/2023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960870" y="9366689"/>
            <a:ext cx="6739890" cy="529431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984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7181850"/>
            <a:ext cx="17673796" cy="27622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3" y="7126860"/>
            <a:ext cx="17673796" cy="928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1056" y="7358634"/>
            <a:ext cx="14664233" cy="1193292"/>
          </a:xfrm>
        </p:spPr>
        <p:txBody>
          <a:bodyPr lIns="91440" tIns="0" rIns="91440" bIns="0" anchor="b">
            <a:noAutofit/>
          </a:bodyPr>
          <a:lstStyle>
            <a:lvl1pPr>
              <a:defRPr sz="522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" y="0"/>
            <a:ext cx="17678378" cy="7126860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4640">
                <a:solidFill>
                  <a:schemeClr val="bg1"/>
                </a:solidFill>
              </a:defRPr>
            </a:lvl1pPr>
            <a:lvl2pPr marL="662940" indent="0">
              <a:buNone/>
              <a:defRPr sz="4060"/>
            </a:lvl2pPr>
            <a:lvl3pPr marL="1325880" indent="0">
              <a:buNone/>
              <a:defRPr sz="3480"/>
            </a:lvl3pPr>
            <a:lvl4pPr marL="1988820" indent="0">
              <a:buNone/>
              <a:defRPr sz="2900"/>
            </a:lvl4pPr>
            <a:lvl5pPr marL="2651760" indent="0">
              <a:buNone/>
              <a:defRPr sz="2900"/>
            </a:lvl5pPr>
            <a:lvl6pPr marL="3314700" indent="0">
              <a:buNone/>
              <a:defRPr sz="2900"/>
            </a:lvl6pPr>
            <a:lvl7pPr marL="3977640" indent="0">
              <a:buNone/>
              <a:defRPr sz="2900"/>
            </a:lvl7pPr>
            <a:lvl8pPr marL="4640580" indent="0">
              <a:buNone/>
              <a:defRPr sz="2900"/>
            </a:lvl8pPr>
            <a:lvl9pPr marL="5303520" indent="0">
              <a:buNone/>
              <a:defRPr sz="29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91056" y="8565183"/>
            <a:ext cx="14664233" cy="861822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870"/>
              </a:spcAft>
              <a:buNone/>
              <a:defRPr sz="2175">
                <a:solidFill>
                  <a:srgbClr val="FFFFFF"/>
                </a:solidFill>
              </a:defRPr>
            </a:lvl1pPr>
            <a:lvl2pPr marL="662940" indent="0">
              <a:buNone/>
              <a:defRPr sz="1740"/>
            </a:lvl2pPr>
            <a:lvl3pPr marL="1325880" indent="0">
              <a:buNone/>
              <a:defRPr sz="1450"/>
            </a:lvl3pPr>
            <a:lvl4pPr marL="1988820" indent="0">
              <a:buNone/>
              <a:defRPr sz="1305"/>
            </a:lvl4pPr>
            <a:lvl5pPr marL="2651760" indent="0">
              <a:buNone/>
              <a:defRPr sz="1305"/>
            </a:lvl5pPr>
            <a:lvl6pPr marL="3314700" indent="0">
              <a:buNone/>
              <a:defRPr sz="1305"/>
            </a:lvl6pPr>
            <a:lvl7pPr marL="3977640" indent="0">
              <a:buNone/>
              <a:defRPr sz="1305"/>
            </a:lvl7pPr>
            <a:lvl8pPr marL="4640580" indent="0">
              <a:buNone/>
              <a:defRPr sz="1305"/>
            </a:lvl8pPr>
            <a:lvl9pPr marL="5303520" indent="0">
              <a:buNone/>
              <a:defRPr sz="130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756F1-5D0C-418C-95DC-47E02735531A}" type="datetime1">
              <a:rPr lang="en-US" smtClean="0"/>
              <a:t>12/26/2023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030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9281160"/>
            <a:ext cx="17678400" cy="6629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9184758"/>
            <a:ext cx="17678401" cy="956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91056" y="415575"/>
            <a:ext cx="14584680" cy="210359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1056" y="2676314"/>
            <a:ext cx="14584680" cy="583387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91057" y="9366689"/>
            <a:ext cx="3584793" cy="529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5">
                <a:solidFill>
                  <a:srgbClr val="FFFFFF"/>
                </a:solidFill>
              </a:defRPr>
            </a:lvl1pPr>
          </a:lstStyle>
          <a:p>
            <a:fld id="{1CA1A008-3259-4692-A979-288C0E19CD44}" type="datetime1">
              <a:rPr lang="en-US" smtClean="0"/>
              <a:t>12/26/2023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44968" y="9366689"/>
            <a:ext cx="6993066" cy="529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5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355665" y="9366689"/>
            <a:ext cx="1902436" cy="529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23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730621" y="2519875"/>
            <a:ext cx="1445209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071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hf hdr="0" ftr="0" dt="0"/>
  <p:txStyles>
    <p:titleStyle>
      <a:lvl1pPr algn="l" defTabSz="1325880" rtl="0" eaLnBrk="1" latinLnBrk="0" hangingPunct="1">
        <a:lnSpc>
          <a:spcPct val="85000"/>
        </a:lnSpc>
        <a:spcBef>
          <a:spcPct val="0"/>
        </a:spcBef>
        <a:buNone/>
        <a:defRPr sz="6960" kern="1200" spc="-73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132588" indent="-132588" algn="l" defTabSz="1325880" rtl="0" eaLnBrk="1" latinLnBrk="0" hangingPunct="1">
        <a:lnSpc>
          <a:spcPct val="90000"/>
        </a:lnSpc>
        <a:spcBef>
          <a:spcPts val="1740"/>
        </a:spcBef>
        <a:spcAft>
          <a:spcPts val="29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6870" indent="-265176" algn="l" defTabSz="1325880" rtl="0" eaLnBrk="1" latinLnBrk="0" hangingPunct="1">
        <a:lnSpc>
          <a:spcPct val="90000"/>
        </a:lnSpc>
        <a:spcBef>
          <a:spcPts val="290"/>
        </a:spcBef>
        <a:spcAft>
          <a:spcPts val="580"/>
        </a:spcAft>
        <a:buClr>
          <a:schemeClr val="accent1"/>
        </a:buClr>
        <a:buFont typeface="Calibri" pitchFamily="34" charset="0"/>
        <a:buChar char="◦"/>
        <a:defRPr sz="261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046" indent="-265176" algn="l" defTabSz="1325880" rtl="0" eaLnBrk="1" latinLnBrk="0" hangingPunct="1">
        <a:lnSpc>
          <a:spcPct val="90000"/>
        </a:lnSpc>
        <a:spcBef>
          <a:spcPts val="290"/>
        </a:spcBef>
        <a:spcAft>
          <a:spcPts val="580"/>
        </a:spcAft>
        <a:buClr>
          <a:schemeClr val="accent1"/>
        </a:buClr>
        <a:buFont typeface="Calibri" pitchFamily="34" charset="0"/>
        <a:buChar char="◦"/>
        <a:defRPr sz="203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87222" indent="-265176" algn="l" defTabSz="1325880" rtl="0" eaLnBrk="1" latinLnBrk="0" hangingPunct="1">
        <a:lnSpc>
          <a:spcPct val="90000"/>
        </a:lnSpc>
        <a:spcBef>
          <a:spcPts val="290"/>
        </a:spcBef>
        <a:spcAft>
          <a:spcPts val="580"/>
        </a:spcAft>
        <a:buClr>
          <a:schemeClr val="accent1"/>
        </a:buClr>
        <a:buFont typeface="Calibri" pitchFamily="34" charset="0"/>
        <a:buChar char="◦"/>
        <a:defRPr sz="203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52398" indent="-265176" algn="l" defTabSz="1325880" rtl="0" eaLnBrk="1" latinLnBrk="0" hangingPunct="1">
        <a:lnSpc>
          <a:spcPct val="90000"/>
        </a:lnSpc>
        <a:spcBef>
          <a:spcPts val="290"/>
        </a:spcBef>
        <a:spcAft>
          <a:spcPts val="580"/>
        </a:spcAft>
        <a:buClr>
          <a:schemeClr val="accent1"/>
        </a:buClr>
        <a:buFont typeface="Calibri" pitchFamily="34" charset="0"/>
        <a:buChar char="◦"/>
        <a:defRPr sz="203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595000" indent="-331470" algn="l" defTabSz="1325880" rtl="0" eaLnBrk="1" latinLnBrk="0" hangingPunct="1">
        <a:lnSpc>
          <a:spcPct val="90000"/>
        </a:lnSpc>
        <a:spcBef>
          <a:spcPts val="290"/>
        </a:spcBef>
        <a:spcAft>
          <a:spcPts val="580"/>
        </a:spcAft>
        <a:buClr>
          <a:schemeClr val="accent1"/>
        </a:buClr>
        <a:buFont typeface="Calibri" pitchFamily="34" charset="0"/>
        <a:buChar char="◦"/>
        <a:defRPr sz="203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885000" indent="-331470" algn="l" defTabSz="1325880" rtl="0" eaLnBrk="1" latinLnBrk="0" hangingPunct="1">
        <a:lnSpc>
          <a:spcPct val="90000"/>
        </a:lnSpc>
        <a:spcBef>
          <a:spcPts val="290"/>
        </a:spcBef>
        <a:spcAft>
          <a:spcPts val="580"/>
        </a:spcAft>
        <a:buClr>
          <a:schemeClr val="accent1"/>
        </a:buClr>
        <a:buFont typeface="Calibri" pitchFamily="34" charset="0"/>
        <a:buChar char="◦"/>
        <a:defRPr sz="203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175000" indent="-331470" algn="l" defTabSz="1325880" rtl="0" eaLnBrk="1" latinLnBrk="0" hangingPunct="1">
        <a:lnSpc>
          <a:spcPct val="90000"/>
        </a:lnSpc>
        <a:spcBef>
          <a:spcPts val="290"/>
        </a:spcBef>
        <a:spcAft>
          <a:spcPts val="580"/>
        </a:spcAft>
        <a:buClr>
          <a:schemeClr val="accent1"/>
        </a:buClr>
        <a:buFont typeface="Calibri" pitchFamily="34" charset="0"/>
        <a:buChar char="◦"/>
        <a:defRPr sz="203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65000" indent="-331470" algn="l" defTabSz="1325880" rtl="0" eaLnBrk="1" latinLnBrk="0" hangingPunct="1">
        <a:lnSpc>
          <a:spcPct val="90000"/>
        </a:lnSpc>
        <a:spcBef>
          <a:spcPts val="290"/>
        </a:spcBef>
        <a:spcAft>
          <a:spcPts val="580"/>
        </a:spcAft>
        <a:buClr>
          <a:schemeClr val="accent1"/>
        </a:buClr>
        <a:buFont typeface="Calibri" pitchFamily="34" charset="0"/>
        <a:buChar char="◦"/>
        <a:defRPr sz="203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25880" rtl="0" eaLnBrk="1" latinLnBrk="0" hangingPunct="1">
        <a:defRPr sz="2610" kern="1200">
          <a:solidFill>
            <a:schemeClr val="tx1"/>
          </a:solidFill>
          <a:latin typeface="+mn-lt"/>
          <a:ea typeface="+mn-ea"/>
          <a:cs typeface="+mn-cs"/>
        </a:defRPr>
      </a:lvl1pPr>
      <a:lvl2pPr marL="662940" algn="l" defTabSz="1325880" rtl="0" eaLnBrk="1" latinLnBrk="0" hangingPunct="1">
        <a:defRPr sz="2610" kern="1200">
          <a:solidFill>
            <a:schemeClr val="tx1"/>
          </a:solidFill>
          <a:latin typeface="+mn-lt"/>
          <a:ea typeface="+mn-ea"/>
          <a:cs typeface="+mn-cs"/>
        </a:defRPr>
      </a:lvl2pPr>
      <a:lvl3pPr marL="1325880" algn="l" defTabSz="1325880" rtl="0" eaLnBrk="1" latinLnBrk="0" hangingPunct="1">
        <a:defRPr sz="2610" kern="1200">
          <a:solidFill>
            <a:schemeClr val="tx1"/>
          </a:solidFill>
          <a:latin typeface="+mn-lt"/>
          <a:ea typeface="+mn-ea"/>
          <a:cs typeface="+mn-cs"/>
        </a:defRPr>
      </a:lvl3pPr>
      <a:lvl4pPr marL="1988820" algn="l" defTabSz="1325880" rtl="0" eaLnBrk="1" latinLnBrk="0" hangingPunct="1">
        <a:defRPr sz="2610" kern="1200">
          <a:solidFill>
            <a:schemeClr val="tx1"/>
          </a:solidFill>
          <a:latin typeface="+mn-lt"/>
          <a:ea typeface="+mn-ea"/>
          <a:cs typeface="+mn-cs"/>
        </a:defRPr>
      </a:lvl4pPr>
      <a:lvl5pPr marL="2651760" algn="l" defTabSz="1325880" rtl="0" eaLnBrk="1" latinLnBrk="0" hangingPunct="1">
        <a:defRPr sz="2610" kern="1200">
          <a:solidFill>
            <a:schemeClr val="tx1"/>
          </a:solidFill>
          <a:latin typeface="+mn-lt"/>
          <a:ea typeface="+mn-ea"/>
          <a:cs typeface="+mn-cs"/>
        </a:defRPr>
      </a:lvl5pPr>
      <a:lvl6pPr marL="3314700" algn="l" defTabSz="1325880" rtl="0" eaLnBrk="1" latinLnBrk="0" hangingPunct="1">
        <a:defRPr sz="2610" kern="1200">
          <a:solidFill>
            <a:schemeClr val="tx1"/>
          </a:solidFill>
          <a:latin typeface="+mn-lt"/>
          <a:ea typeface="+mn-ea"/>
          <a:cs typeface="+mn-cs"/>
        </a:defRPr>
      </a:lvl6pPr>
      <a:lvl7pPr marL="3977640" algn="l" defTabSz="1325880" rtl="0" eaLnBrk="1" latinLnBrk="0" hangingPunct="1">
        <a:defRPr sz="2610" kern="1200">
          <a:solidFill>
            <a:schemeClr val="tx1"/>
          </a:solidFill>
          <a:latin typeface="+mn-lt"/>
          <a:ea typeface="+mn-ea"/>
          <a:cs typeface="+mn-cs"/>
        </a:defRPr>
      </a:lvl7pPr>
      <a:lvl8pPr marL="4640580" algn="l" defTabSz="1325880" rtl="0" eaLnBrk="1" latinLnBrk="0" hangingPunct="1">
        <a:defRPr sz="2610" kern="1200">
          <a:solidFill>
            <a:schemeClr val="tx1"/>
          </a:solidFill>
          <a:latin typeface="+mn-lt"/>
          <a:ea typeface="+mn-ea"/>
          <a:cs typeface="+mn-cs"/>
        </a:defRPr>
      </a:lvl8pPr>
      <a:lvl9pPr marL="5303520" algn="l" defTabSz="1325880" rtl="0" eaLnBrk="1" latinLnBrk="0" hangingPunct="1">
        <a:defRPr sz="26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7785102" y="4169910"/>
            <a:ext cx="761365" cy="0"/>
          </a:xfrm>
          <a:custGeom>
            <a:avLst/>
            <a:gdLst/>
            <a:ahLst/>
            <a:cxnLst/>
            <a:rect l="l" t="t" r="r" b="b"/>
            <a:pathLst>
              <a:path w="761364">
                <a:moveTo>
                  <a:pt x="0" y="0"/>
                </a:moveTo>
                <a:lnTo>
                  <a:pt x="76111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546205" y="4169910"/>
            <a:ext cx="1356360" cy="0"/>
          </a:xfrm>
          <a:custGeom>
            <a:avLst/>
            <a:gdLst/>
            <a:ahLst/>
            <a:cxnLst/>
            <a:rect l="l" t="t" r="r" b="b"/>
            <a:pathLst>
              <a:path w="1356360">
                <a:moveTo>
                  <a:pt x="0" y="0"/>
                </a:moveTo>
                <a:lnTo>
                  <a:pt x="135608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902281" y="4169910"/>
            <a:ext cx="1134110" cy="0"/>
          </a:xfrm>
          <a:custGeom>
            <a:avLst/>
            <a:gdLst/>
            <a:ahLst/>
            <a:cxnLst/>
            <a:rect l="l" t="t" r="r" b="b"/>
            <a:pathLst>
              <a:path w="1134110">
                <a:moveTo>
                  <a:pt x="0" y="0"/>
                </a:moveTo>
                <a:lnTo>
                  <a:pt x="113402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785102" y="4604627"/>
            <a:ext cx="761365" cy="0"/>
          </a:xfrm>
          <a:custGeom>
            <a:avLst/>
            <a:gdLst/>
            <a:ahLst/>
            <a:cxnLst/>
            <a:rect l="l" t="t" r="r" b="b"/>
            <a:pathLst>
              <a:path w="761364">
                <a:moveTo>
                  <a:pt x="0" y="0"/>
                </a:moveTo>
                <a:lnTo>
                  <a:pt x="76111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546205" y="4604627"/>
            <a:ext cx="1356360" cy="0"/>
          </a:xfrm>
          <a:custGeom>
            <a:avLst/>
            <a:gdLst/>
            <a:ahLst/>
            <a:cxnLst/>
            <a:rect l="l" t="t" r="r" b="b"/>
            <a:pathLst>
              <a:path w="1356360">
                <a:moveTo>
                  <a:pt x="0" y="0"/>
                </a:moveTo>
                <a:lnTo>
                  <a:pt x="135608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902281" y="4604627"/>
            <a:ext cx="1134110" cy="0"/>
          </a:xfrm>
          <a:custGeom>
            <a:avLst/>
            <a:gdLst/>
            <a:ahLst/>
            <a:cxnLst/>
            <a:rect l="l" t="t" r="r" b="b"/>
            <a:pathLst>
              <a:path w="1134110">
                <a:moveTo>
                  <a:pt x="0" y="0"/>
                </a:moveTo>
                <a:lnTo>
                  <a:pt x="113402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150102" y="2464885"/>
            <a:ext cx="4275455" cy="16911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3200" marR="5080">
              <a:lnSpc>
                <a:spcPct val="104200"/>
              </a:lnSpc>
            </a:pPr>
            <a:r>
              <a:rPr sz="1000" spc="-15" dirty="0">
                <a:latin typeface="Times New Roman"/>
                <a:cs typeface="Times New Roman"/>
              </a:rPr>
              <a:t>If </a:t>
            </a:r>
            <a:r>
              <a:rPr sz="1000" spc="35" dirty="0">
                <a:latin typeface="Times New Roman"/>
                <a:cs typeface="Times New Roman"/>
              </a:rPr>
              <a:t>the </a:t>
            </a:r>
            <a:r>
              <a:rPr sz="1000" spc="25" dirty="0">
                <a:latin typeface="Times New Roman"/>
                <a:cs typeface="Times New Roman"/>
              </a:rPr>
              <a:t>correlation </a:t>
            </a:r>
            <a:r>
              <a:rPr sz="1000" spc="-5" dirty="0">
                <a:latin typeface="Times New Roman"/>
                <a:cs typeface="Times New Roman"/>
              </a:rPr>
              <a:t>of </a:t>
            </a:r>
            <a:r>
              <a:rPr sz="1000" spc="40" dirty="0">
                <a:latin typeface="Times New Roman"/>
                <a:cs typeface="Times New Roman"/>
              </a:rPr>
              <a:t>returns </a:t>
            </a:r>
            <a:r>
              <a:rPr sz="1000" spc="25" dirty="0">
                <a:latin typeface="Times New Roman"/>
                <a:cs typeface="Times New Roman"/>
              </a:rPr>
              <a:t>between </a:t>
            </a:r>
            <a:r>
              <a:rPr sz="1000" spc="35" dirty="0">
                <a:latin typeface="Times New Roman"/>
                <a:cs typeface="Times New Roman"/>
              </a:rPr>
              <a:t>the </a:t>
            </a:r>
            <a:r>
              <a:rPr sz="1000" spc="25" dirty="0">
                <a:latin typeface="Times New Roman"/>
                <a:cs typeface="Times New Roman"/>
              </a:rPr>
              <a:t>two </a:t>
            </a:r>
            <a:r>
              <a:rPr sz="1000" spc="20" dirty="0">
                <a:latin typeface="Times New Roman"/>
                <a:cs typeface="Times New Roman"/>
              </a:rPr>
              <a:t>securities </a:t>
            </a:r>
            <a:r>
              <a:rPr sz="1000" spc="-5" dirty="0">
                <a:latin typeface="Times New Roman"/>
                <a:cs typeface="Times New Roman"/>
              </a:rPr>
              <a:t>is 0.40, </a:t>
            </a:r>
            <a:r>
              <a:rPr sz="1000" spc="35" dirty="0">
                <a:latin typeface="Times New Roman"/>
                <a:cs typeface="Times New Roman"/>
              </a:rPr>
              <a:t>the </a:t>
            </a:r>
            <a:r>
              <a:rPr sz="1000" spc="25" dirty="0">
                <a:latin typeface="Times New Roman"/>
                <a:cs typeface="Times New Roman"/>
              </a:rPr>
              <a:t>expected</a:t>
            </a:r>
            <a:r>
              <a:rPr lang="en-US" sz="1000" spc="25" dirty="0">
                <a:latin typeface="Times New Roman"/>
                <a:cs typeface="Times New Roman"/>
              </a:rPr>
              <a:t> </a:t>
            </a:r>
            <a:r>
              <a:rPr sz="1000" spc="35" dirty="0">
                <a:latin typeface="Times New Roman"/>
                <a:cs typeface="Times New Roman"/>
              </a:rPr>
              <a:t>standard </a:t>
            </a:r>
            <a:r>
              <a:rPr sz="1000" spc="20" dirty="0">
                <a:latin typeface="Times New Roman"/>
                <a:cs typeface="Times New Roman"/>
              </a:rPr>
              <a:t>deviation </a:t>
            </a:r>
            <a:r>
              <a:rPr sz="1000" spc="-5" dirty="0">
                <a:latin typeface="Times New Roman"/>
                <a:cs typeface="Times New Roman"/>
              </a:rPr>
              <a:t>of </a:t>
            </a:r>
            <a:r>
              <a:rPr sz="1000" spc="35" dirty="0">
                <a:latin typeface="Times New Roman"/>
                <a:cs typeface="Times New Roman"/>
              </a:rPr>
              <a:t>the </a:t>
            </a:r>
            <a:r>
              <a:rPr sz="1000" spc="20" dirty="0">
                <a:latin typeface="Times New Roman"/>
                <a:cs typeface="Times New Roman"/>
              </a:rPr>
              <a:t>portfolio </a:t>
            </a:r>
            <a:r>
              <a:rPr sz="1000" spc="-5" dirty="0">
                <a:latin typeface="Times New Roman"/>
                <a:cs typeface="Times New Roman"/>
              </a:rPr>
              <a:t>is </a:t>
            </a:r>
            <a:r>
              <a:rPr sz="1000" i="1" spc="-10" dirty="0">
                <a:latin typeface="Times New Roman"/>
                <a:cs typeface="Times New Roman"/>
              </a:rPr>
              <a:t>closest </a:t>
            </a:r>
            <a:r>
              <a:rPr sz="1000" spc="5" dirty="0">
                <a:latin typeface="Times New Roman"/>
                <a:cs typeface="Times New Roman"/>
              </a:rPr>
              <a:t>to:</a:t>
            </a:r>
            <a:endParaRPr sz="1000" dirty="0">
              <a:latin typeface="Times New Roman"/>
              <a:cs typeface="Times New Roman"/>
            </a:endParaRPr>
          </a:p>
          <a:p>
            <a:pPr marL="203200">
              <a:spcBef>
                <a:spcPts val="350"/>
              </a:spcBef>
              <a:tabLst>
                <a:tab pos="393065" algn="l"/>
              </a:tabLst>
            </a:pPr>
            <a:r>
              <a:rPr sz="1000" b="1" spc="-150" dirty="0">
                <a:latin typeface="Calibri"/>
                <a:cs typeface="Calibri"/>
              </a:rPr>
              <a:t>A	</a:t>
            </a:r>
            <a:r>
              <a:rPr sz="1000" spc="-25" dirty="0">
                <a:latin typeface="Times New Roman"/>
                <a:cs typeface="Times New Roman"/>
              </a:rPr>
              <a:t>10.7%.</a:t>
            </a:r>
            <a:endParaRPr sz="1000" dirty="0">
              <a:latin typeface="Times New Roman"/>
              <a:cs typeface="Times New Roman"/>
            </a:endParaRPr>
          </a:p>
          <a:p>
            <a:pPr marL="203200">
              <a:spcBef>
                <a:spcPts val="350"/>
              </a:spcBef>
              <a:tabLst>
                <a:tab pos="393065" algn="l"/>
              </a:tabLst>
            </a:pPr>
            <a:r>
              <a:rPr sz="1000" b="1" spc="-80" dirty="0">
                <a:latin typeface="Calibri"/>
                <a:cs typeface="Calibri"/>
              </a:rPr>
              <a:t>B	</a:t>
            </a:r>
            <a:r>
              <a:rPr sz="1000" spc="-25" dirty="0">
                <a:latin typeface="Times New Roman"/>
                <a:cs typeface="Times New Roman"/>
              </a:rPr>
              <a:t>11.3%.</a:t>
            </a:r>
            <a:endParaRPr sz="1000" dirty="0">
              <a:latin typeface="Times New Roman"/>
              <a:cs typeface="Times New Roman"/>
            </a:endParaRPr>
          </a:p>
          <a:p>
            <a:pPr marL="203200">
              <a:spcBef>
                <a:spcPts val="350"/>
              </a:spcBef>
              <a:tabLst>
                <a:tab pos="393065" algn="l"/>
              </a:tabLst>
            </a:pPr>
            <a:r>
              <a:rPr sz="1000" b="1" spc="-135" dirty="0">
                <a:latin typeface="Calibri"/>
                <a:cs typeface="Calibri"/>
              </a:rPr>
              <a:t>C	</a:t>
            </a:r>
            <a:r>
              <a:rPr sz="1000" spc="-25" dirty="0">
                <a:latin typeface="Times New Roman"/>
                <a:cs typeface="Times New Roman"/>
              </a:rPr>
              <a:t>12.1%.</a:t>
            </a:r>
            <a:endParaRPr sz="1000" dirty="0">
              <a:latin typeface="Times New Roman"/>
              <a:cs typeface="Times New Roman"/>
            </a:endParaRPr>
          </a:p>
          <a:p>
            <a:pPr marL="12700">
              <a:spcBef>
                <a:spcPts val="350"/>
              </a:spcBef>
              <a:tabLst>
                <a:tab pos="3885565" algn="l"/>
              </a:tabLst>
            </a:pPr>
            <a:r>
              <a:rPr sz="1000" b="1" spc="-85" dirty="0">
                <a:latin typeface="Calibri"/>
                <a:cs typeface="Calibri"/>
              </a:rPr>
              <a:t>11</a:t>
            </a:r>
            <a:r>
              <a:rPr lang="en-US" sz="1000" b="1" spc="-85" dirty="0">
                <a:latin typeface="Calibri"/>
                <a:cs typeface="Calibri"/>
              </a:rPr>
              <a:t>  </a:t>
            </a:r>
            <a:r>
              <a:rPr sz="1000" b="1" spc="-85" dirty="0">
                <a:latin typeface="Calibri"/>
                <a:cs typeface="Calibri"/>
              </a:rPr>
              <a:t> </a:t>
            </a:r>
            <a:r>
              <a:rPr sz="1000" spc="-15" dirty="0">
                <a:latin typeface="Times New Roman"/>
                <a:cs typeface="Times New Roman"/>
              </a:rPr>
              <a:t>A </a:t>
            </a:r>
            <a:r>
              <a:rPr sz="1000" spc="20" dirty="0">
                <a:latin typeface="Times New Roman"/>
                <a:cs typeface="Times New Roman"/>
              </a:rPr>
              <a:t>portfo</a:t>
            </a:r>
            <a:r>
              <a:rPr sz="1000" u="sng" spc="20" dirty="0">
                <a:latin typeface="Times New Roman"/>
                <a:cs typeface="Times New Roman"/>
              </a:rPr>
              <a:t>lio </a:t>
            </a:r>
            <a:r>
              <a:rPr sz="1000" u="sng" spc="30" dirty="0">
                <a:latin typeface="Times New Roman"/>
                <a:cs typeface="Times New Roman"/>
              </a:rPr>
              <a:t>manager </a:t>
            </a:r>
            <a:r>
              <a:rPr sz="1000" u="sng" spc="20" dirty="0">
                <a:latin typeface="Times New Roman"/>
                <a:cs typeface="Times New Roman"/>
              </a:rPr>
              <a:t>creates </a:t>
            </a:r>
            <a:r>
              <a:rPr sz="1000" u="sng" spc="35" dirty="0">
                <a:latin typeface="Times New Roman"/>
                <a:cs typeface="Times New Roman"/>
              </a:rPr>
              <a:t>the </a:t>
            </a:r>
            <a:r>
              <a:rPr sz="1000" u="sng" dirty="0">
                <a:latin typeface="Times New Roman"/>
                <a:cs typeface="Times New Roman"/>
              </a:rPr>
              <a:t>following</a:t>
            </a:r>
            <a:r>
              <a:rPr sz="1000" u="sng" spc="-60" dirty="0">
                <a:latin typeface="Times New Roman"/>
                <a:cs typeface="Times New Roman"/>
              </a:rPr>
              <a:t> </a:t>
            </a:r>
            <a:r>
              <a:rPr sz="1000" u="sng" spc="15" dirty="0">
                <a:latin typeface="Times New Roman"/>
                <a:cs typeface="Times New Roman"/>
              </a:rPr>
              <a:t>portfolio:	</a:t>
            </a:r>
            <a:endParaRPr sz="1000" dirty="0">
              <a:latin typeface="Times New Roman"/>
              <a:cs typeface="Times New Roman"/>
            </a:endParaRPr>
          </a:p>
          <a:p>
            <a:pPr marL="2844165" marR="422275" indent="261620">
              <a:lnSpc>
                <a:spcPct val="106500"/>
              </a:lnSpc>
              <a:spcBef>
                <a:spcPts val="805"/>
              </a:spcBef>
            </a:pPr>
            <a:r>
              <a:rPr sz="900" b="1" spc="-55" dirty="0">
                <a:latin typeface="Century Gothic"/>
                <a:cs typeface="Century Gothic"/>
              </a:rPr>
              <a:t>Expected</a:t>
            </a:r>
            <a:r>
              <a:rPr lang="en-US" sz="900" b="1" spc="-55" dirty="0">
                <a:latin typeface="Century Gothic"/>
                <a:cs typeface="Century Gothic"/>
              </a:rPr>
              <a:t> </a:t>
            </a:r>
            <a:r>
              <a:rPr sz="900" b="1" spc="-35" dirty="0">
                <a:latin typeface="Century Gothic"/>
                <a:cs typeface="Century Gothic"/>
              </a:rPr>
              <a:t>Standard</a:t>
            </a:r>
            <a:r>
              <a:rPr sz="900" b="1" spc="-95" dirty="0">
                <a:latin typeface="Century Gothic"/>
                <a:cs typeface="Century Gothic"/>
              </a:rPr>
              <a:t> </a:t>
            </a:r>
            <a:r>
              <a:rPr sz="900" b="1" spc="-25" dirty="0">
                <a:latin typeface="Century Gothic"/>
                <a:cs typeface="Century Gothic"/>
              </a:rPr>
              <a:t>Deviation</a:t>
            </a:r>
            <a:endParaRPr sz="900" dirty="0">
              <a:latin typeface="Century Gothic"/>
              <a:cs typeface="Century Gothic"/>
            </a:endParaRPr>
          </a:p>
          <a:p>
            <a:pPr marL="635000">
              <a:spcBef>
                <a:spcPts val="70"/>
              </a:spcBef>
              <a:tabLst>
                <a:tab pos="1569085" algn="l"/>
                <a:tab pos="3257550" algn="l"/>
              </a:tabLst>
            </a:pPr>
            <a:r>
              <a:rPr sz="900" b="1" spc="-25" dirty="0">
                <a:latin typeface="Century Gothic"/>
                <a:cs typeface="Century Gothic"/>
              </a:rPr>
              <a:t>Security	Security</a:t>
            </a:r>
            <a:r>
              <a:rPr sz="900" b="1" spc="-75" dirty="0">
                <a:latin typeface="Century Gothic"/>
                <a:cs typeface="Century Gothic"/>
              </a:rPr>
              <a:t> </a:t>
            </a:r>
            <a:r>
              <a:rPr sz="900" b="1" spc="-25" dirty="0">
                <a:latin typeface="Century Gothic"/>
                <a:cs typeface="Century Gothic"/>
              </a:rPr>
              <a:t>Weight</a:t>
            </a:r>
            <a:r>
              <a:rPr sz="900" b="1" spc="-35" dirty="0">
                <a:latin typeface="Century Gothic"/>
                <a:cs typeface="Century Gothic"/>
              </a:rPr>
              <a:t> (%)	(%)</a:t>
            </a:r>
            <a:endParaRPr sz="900" dirty="0">
              <a:latin typeface="Century Gothic"/>
              <a:cs typeface="Century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772287" y="4222122"/>
            <a:ext cx="83185" cy="328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900" dirty="0">
                <a:latin typeface="Times New Roman"/>
                <a:cs typeface="Times New Roman"/>
              </a:rPr>
              <a:t>1</a:t>
            </a:r>
            <a:endParaRPr sz="900">
              <a:latin typeface="Times New Roman"/>
              <a:cs typeface="Times New Roman"/>
            </a:endParaRPr>
          </a:p>
          <a:p>
            <a:pPr marL="12700">
              <a:spcBef>
                <a:spcPts val="380"/>
              </a:spcBef>
            </a:pPr>
            <a:r>
              <a:rPr sz="900" dirty="0">
                <a:latin typeface="Times New Roman"/>
                <a:cs typeface="Times New Roman"/>
              </a:rPr>
              <a:t>2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153831" y="4222122"/>
            <a:ext cx="141605" cy="328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900" dirty="0">
                <a:latin typeface="Times New Roman"/>
                <a:cs typeface="Times New Roman"/>
              </a:rPr>
              <a:t>30</a:t>
            </a:r>
            <a:endParaRPr sz="900">
              <a:latin typeface="Times New Roman"/>
              <a:cs typeface="Times New Roman"/>
            </a:endParaRPr>
          </a:p>
          <a:p>
            <a:pPr marL="12700">
              <a:spcBef>
                <a:spcPts val="380"/>
              </a:spcBef>
            </a:pPr>
            <a:r>
              <a:rPr sz="900" dirty="0">
                <a:latin typeface="Times New Roman"/>
                <a:cs typeface="Times New Roman"/>
              </a:rPr>
              <a:t>70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424276" y="4222122"/>
            <a:ext cx="141605" cy="328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900" dirty="0">
                <a:latin typeface="Times New Roman"/>
                <a:cs typeface="Times New Roman"/>
              </a:rPr>
              <a:t>20</a:t>
            </a:r>
            <a:endParaRPr sz="900">
              <a:latin typeface="Times New Roman"/>
              <a:cs typeface="Times New Roman"/>
            </a:endParaRPr>
          </a:p>
          <a:p>
            <a:pPr marL="12700">
              <a:spcBef>
                <a:spcPts val="380"/>
              </a:spcBef>
            </a:pPr>
            <a:r>
              <a:rPr sz="900" dirty="0">
                <a:latin typeface="Times New Roman"/>
                <a:cs typeface="Times New Roman"/>
              </a:rPr>
              <a:t>12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150102" y="4674428"/>
            <a:ext cx="4465955" cy="13511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3200" marR="5080">
              <a:lnSpc>
                <a:spcPct val="104200"/>
              </a:lnSpc>
            </a:pPr>
            <a:r>
              <a:rPr sz="1000" spc="-15" dirty="0">
                <a:latin typeface="Times New Roman"/>
                <a:cs typeface="Times New Roman"/>
              </a:rPr>
              <a:t>If </a:t>
            </a:r>
            <a:r>
              <a:rPr sz="1000" spc="35" dirty="0">
                <a:latin typeface="Times New Roman"/>
                <a:cs typeface="Times New Roman"/>
              </a:rPr>
              <a:t>the </a:t>
            </a:r>
            <a:r>
              <a:rPr sz="1000" spc="15" dirty="0">
                <a:latin typeface="Times New Roman"/>
                <a:cs typeface="Times New Roman"/>
              </a:rPr>
              <a:t>covariance </a:t>
            </a:r>
            <a:r>
              <a:rPr sz="1000" spc="-5" dirty="0">
                <a:latin typeface="Times New Roman"/>
                <a:cs typeface="Times New Roman"/>
              </a:rPr>
              <a:t>of </a:t>
            </a:r>
            <a:r>
              <a:rPr sz="1000" spc="40" dirty="0">
                <a:latin typeface="Times New Roman"/>
                <a:cs typeface="Times New Roman"/>
              </a:rPr>
              <a:t>returns </a:t>
            </a:r>
            <a:r>
              <a:rPr sz="1000" spc="25" dirty="0">
                <a:latin typeface="Times New Roman"/>
                <a:cs typeface="Times New Roman"/>
              </a:rPr>
              <a:t>between </a:t>
            </a:r>
            <a:r>
              <a:rPr sz="1000" spc="35" dirty="0">
                <a:latin typeface="Times New Roman"/>
                <a:cs typeface="Times New Roman"/>
              </a:rPr>
              <a:t>the </a:t>
            </a:r>
            <a:r>
              <a:rPr sz="1000" spc="25" dirty="0">
                <a:latin typeface="Times New Roman"/>
                <a:cs typeface="Times New Roman"/>
              </a:rPr>
              <a:t>two </a:t>
            </a:r>
            <a:r>
              <a:rPr sz="1000" spc="20" dirty="0">
                <a:latin typeface="Times New Roman"/>
                <a:cs typeface="Times New Roman"/>
              </a:rPr>
              <a:t>securities </a:t>
            </a:r>
            <a:r>
              <a:rPr sz="1000" spc="-5" dirty="0">
                <a:latin typeface="Times New Roman"/>
                <a:cs typeface="Times New Roman"/>
              </a:rPr>
              <a:t>is </a:t>
            </a:r>
            <a:r>
              <a:rPr sz="1000" dirty="0">
                <a:latin typeface="Times New Roman"/>
                <a:cs typeface="Times New Roman"/>
              </a:rPr>
              <a:t>−0.0240, </a:t>
            </a:r>
            <a:r>
              <a:rPr sz="1000" spc="35" dirty="0">
                <a:latin typeface="Times New Roman"/>
                <a:cs typeface="Times New Roman"/>
              </a:rPr>
              <a:t>the </a:t>
            </a:r>
            <a:r>
              <a:rPr sz="1000" spc="25" dirty="0">
                <a:latin typeface="Times New Roman"/>
                <a:cs typeface="Times New Roman"/>
              </a:rPr>
              <a:t>expected</a:t>
            </a:r>
            <a:r>
              <a:rPr lang="en-US" sz="1000" spc="25" dirty="0">
                <a:latin typeface="Times New Roman"/>
                <a:cs typeface="Times New Roman"/>
              </a:rPr>
              <a:t> </a:t>
            </a:r>
            <a:r>
              <a:rPr sz="1000" spc="35" dirty="0">
                <a:latin typeface="Times New Roman"/>
                <a:cs typeface="Times New Roman"/>
              </a:rPr>
              <a:t>standard </a:t>
            </a:r>
            <a:r>
              <a:rPr sz="1000" spc="20" dirty="0">
                <a:latin typeface="Times New Roman"/>
                <a:cs typeface="Times New Roman"/>
              </a:rPr>
              <a:t>deviation </a:t>
            </a:r>
            <a:r>
              <a:rPr sz="1000" spc="-5" dirty="0">
                <a:latin typeface="Times New Roman"/>
                <a:cs typeface="Times New Roman"/>
              </a:rPr>
              <a:t>of </a:t>
            </a:r>
            <a:r>
              <a:rPr sz="1000" spc="35" dirty="0">
                <a:latin typeface="Times New Roman"/>
                <a:cs typeface="Times New Roman"/>
              </a:rPr>
              <a:t>the </a:t>
            </a:r>
            <a:r>
              <a:rPr sz="1000" spc="20" dirty="0">
                <a:latin typeface="Times New Roman"/>
                <a:cs typeface="Times New Roman"/>
              </a:rPr>
              <a:t>portfolio </a:t>
            </a:r>
            <a:r>
              <a:rPr sz="1000" spc="-5" dirty="0">
                <a:latin typeface="Times New Roman"/>
                <a:cs typeface="Times New Roman"/>
              </a:rPr>
              <a:t>is </a:t>
            </a:r>
            <a:r>
              <a:rPr sz="1000" i="1" spc="-10" dirty="0">
                <a:latin typeface="Times New Roman"/>
                <a:cs typeface="Times New Roman"/>
              </a:rPr>
              <a:t>closest </a:t>
            </a:r>
            <a:r>
              <a:rPr sz="1000" spc="5" dirty="0">
                <a:latin typeface="Times New Roman"/>
                <a:cs typeface="Times New Roman"/>
              </a:rPr>
              <a:t>to:</a:t>
            </a:r>
            <a:endParaRPr sz="1000" dirty="0">
              <a:latin typeface="Times New Roman"/>
              <a:cs typeface="Times New Roman"/>
            </a:endParaRPr>
          </a:p>
          <a:p>
            <a:pPr marL="203200">
              <a:spcBef>
                <a:spcPts val="350"/>
              </a:spcBef>
              <a:tabLst>
                <a:tab pos="393065" algn="l"/>
              </a:tabLst>
            </a:pPr>
            <a:r>
              <a:rPr sz="1000" b="1" spc="-150" dirty="0">
                <a:latin typeface="Calibri"/>
                <a:cs typeface="Calibri"/>
              </a:rPr>
              <a:t>A	</a:t>
            </a:r>
            <a:r>
              <a:rPr sz="1000" spc="-30" dirty="0">
                <a:latin typeface="Times New Roman"/>
                <a:cs typeface="Times New Roman"/>
              </a:rPr>
              <a:t>2.4%.</a:t>
            </a:r>
            <a:endParaRPr sz="1000" dirty="0">
              <a:latin typeface="Times New Roman"/>
              <a:cs typeface="Times New Roman"/>
            </a:endParaRPr>
          </a:p>
          <a:p>
            <a:pPr marL="203200">
              <a:spcBef>
                <a:spcPts val="350"/>
              </a:spcBef>
              <a:tabLst>
                <a:tab pos="393065" algn="l"/>
              </a:tabLst>
            </a:pPr>
            <a:r>
              <a:rPr sz="1000" b="1" spc="-80" dirty="0">
                <a:latin typeface="Calibri"/>
                <a:cs typeface="Calibri"/>
              </a:rPr>
              <a:t>B	</a:t>
            </a:r>
            <a:r>
              <a:rPr sz="1000" spc="-30" dirty="0">
                <a:latin typeface="Times New Roman"/>
                <a:cs typeface="Times New Roman"/>
              </a:rPr>
              <a:t>7.5%.</a:t>
            </a:r>
            <a:endParaRPr sz="1000" dirty="0">
              <a:latin typeface="Times New Roman"/>
              <a:cs typeface="Times New Roman"/>
            </a:endParaRPr>
          </a:p>
          <a:p>
            <a:pPr marL="203200">
              <a:spcBef>
                <a:spcPts val="350"/>
              </a:spcBef>
              <a:tabLst>
                <a:tab pos="393065" algn="l"/>
              </a:tabLst>
            </a:pPr>
            <a:r>
              <a:rPr sz="1000" b="1" spc="-135" dirty="0">
                <a:latin typeface="Calibri"/>
                <a:cs typeface="Calibri"/>
              </a:rPr>
              <a:t>C	</a:t>
            </a:r>
            <a:r>
              <a:rPr sz="1000" spc="-30" dirty="0">
                <a:latin typeface="Times New Roman"/>
                <a:cs typeface="Times New Roman"/>
              </a:rPr>
              <a:t>9.2%.</a:t>
            </a:r>
            <a:endParaRPr sz="1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 dirty="0">
              <a:latin typeface="Times New Roman"/>
              <a:cs typeface="Times New Roman"/>
            </a:endParaRPr>
          </a:p>
          <a:p>
            <a:pPr>
              <a:spcBef>
                <a:spcPts val="15"/>
              </a:spcBef>
            </a:pP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3413611" y="371477"/>
            <a:ext cx="10938510" cy="2103598"/>
          </a:xfrm>
          <a:prstGeom prst="rect">
            <a:avLst/>
          </a:prstGeom>
        </p:spPr>
        <p:txBody>
          <a:bodyPr/>
          <a:lstStyle>
            <a:lvl1pPr algn="l" defTabSz="132588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6960" kern="1200" spc="-73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/>
              <a:t>Problems Set #1</a:t>
            </a:r>
          </a:p>
        </p:txBody>
      </p:sp>
      <p:sp>
        <p:nvSpPr>
          <p:cNvPr id="30" name="object 12"/>
          <p:cNvSpPr/>
          <p:nvPr/>
        </p:nvSpPr>
        <p:spPr>
          <a:xfrm>
            <a:off x="7607923" y="1916123"/>
            <a:ext cx="761365" cy="0"/>
          </a:xfrm>
          <a:custGeom>
            <a:avLst/>
            <a:gdLst/>
            <a:ahLst/>
            <a:cxnLst/>
            <a:rect l="l" t="t" r="r" b="b"/>
            <a:pathLst>
              <a:path w="761364">
                <a:moveTo>
                  <a:pt x="0" y="0"/>
                </a:moveTo>
                <a:lnTo>
                  <a:pt x="76111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13"/>
          <p:cNvSpPr/>
          <p:nvPr/>
        </p:nvSpPr>
        <p:spPr>
          <a:xfrm>
            <a:off x="8369026" y="1916123"/>
            <a:ext cx="1356360" cy="0"/>
          </a:xfrm>
          <a:custGeom>
            <a:avLst/>
            <a:gdLst/>
            <a:ahLst/>
            <a:cxnLst/>
            <a:rect l="l" t="t" r="r" b="b"/>
            <a:pathLst>
              <a:path w="1356360">
                <a:moveTo>
                  <a:pt x="0" y="0"/>
                </a:moveTo>
                <a:lnTo>
                  <a:pt x="135608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14"/>
          <p:cNvSpPr/>
          <p:nvPr/>
        </p:nvSpPr>
        <p:spPr>
          <a:xfrm>
            <a:off x="9725102" y="1916123"/>
            <a:ext cx="1134110" cy="0"/>
          </a:xfrm>
          <a:custGeom>
            <a:avLst/>
            <a:gdLst/>
            <a:ahLst/>
            <a:cxnLst/>
            <a:rect l="l" t="t" r="r" b="b"/>
            <a:pathLst>
              <a:path w="1134110">
                <a:moveTo>
                  <a:pt x="0" y="0"/>
                </a:moveTo>
                <a:lnTo>
                  <a:pt x="113402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15"/>
          <p:cNvSpPr/>
          <p:nvPr/>
        </p:nvSpPr>
        <p:spPr>
          <a:xfrm>
            <a:off x="7607923" y="2350840"/>
            <a:ext cx="761365" cy="0"/>
          </a:xfrm>
          <a:custGeom>
            <a:avLst/>
            <a:gdLst/>
            <a:ahLst/>
            <a:cxnLst/>
            <a:rect l="l" t="t" r="r" b="b"/>
            <a:pathLst>
              <a:path w="761364">
                <a:moveTo>
                  <a:pt x="0" y="0"/>
                </a:moveTo>
                <a:lnTo>
                  <a:pt x="76111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16"/>
          <p:cNvSpPr/>
          <p:nvPr/>
        </p:nvSpPr>
        <p:spPr>
          <a:xfrm>
            <a:off x="8369026" y="2350840"/>
            <a:ext cx="1356360" cy="0"/>
          </a:xfrm>
          <a:custGeom>
            <a:avLst/>
            <a:gdLst/>
            <a:ahLst/>
            <a:cxnLst/>
            <a:rect l="l" t="t" r="r" b="b"/>
            <a:pathLst>
              <a:path w="1356360">
                <a:moveTo>
                  <a:pt x="0" y="0"/>
                </a:moveTo>
                <a:lnTo>
                  <a:pt x="135608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17"/>
          <p:cNvSpPr/>
          <p:nvPr/>
        </p:nvSpPr>
        <p:spPr>
          <a:xfrm>
            <a:off x="9725102" y="2350840"/>
            <a:ext cx="1134110" cy="0"/>
          </a:xfrm>
          <a:custGeom>
            <a:avLst/>
            <a:gdLst/>
            <a:ahLst/>
            <a:cxnLst/>
            <a:rect l="l" t="t" r="r" b="b"/>
            <a:pathLst>
              <a:path w="1134110">
                <a:moveTo>
                  <a:pt x="0" y="0"/>
                </a:moveTo>
                <a:lnTo>
                  <a:pt x="113402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8"/>
          <p:cNvSpPr txBox="1"/>
          <p:nvPr/>
        </p:nvSpPr>
        <p:spPr>
          <a:xfrm>
            <a:off x="6972923" y="1137477"/>
            <a:ext cx="4361815" cy="70416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spcBef>
                <a:spcPts val="350"/>
              </a:spcBef>
              <a:tabLst>
                <a:tab pos="203200" algn="l"/>
                <a:tab pos="3885565" algn="l"/>
              </a:tabLst>
            </a:pPr>
            <a:r>
              <a:rPr lang="en-US" sz="1000" spc="-15" dirty="0">
                <a:latin typeface="Times New Roman"/>
                <a:cs typeface="Times New Roman"/>
              </a:rPr>
              <a:t>10. </a:t>
            </a:r>
            <a:r>
              <a:rPr sz="1000" spc="-15" dirty="0">
                <a:latin typeface="Times New Roman"/>
                <a:cs typeface="Times New Roman"/>
              </a:rPr>
              <a:t>A </a:t>
            </a:r>
            <a:r>
              <a:rPr sz="1000" spc="20" dirty="0">
                <a:latin typeface="Times New Roman"/>
                <a:cs typeface="Times New Roman"/>
              </a:rPr>
              <a:t>portfo</a:t>
            </a:r>
            <a:r>
              <a:rPr sz="1000" u="sng" spc="20" dirty="0">
                <a:latin typeface="Times New Roman"/>
                <a:cs typeface="Times New Roman"/>
              </a:rPr>
              <a:t>lio </a:t>
            </a:r>
            <a:r>
              <a:rPr sz="1000" u="sng" spc="30" dirty="0">
                <a:latin typeface="Times New Roman"/>
                <a:cs typeface="Times New Roman"/>
              </a:rPr>
              <a:t>manager </a:t>
            </a:r>
            <a:r>
              <a:rPr sz="1000" u="sng" spc="20" dirty="0">
                <a:latin typeface="Times New Roman"/>
                <a:cs typeface="Times New Roman"/>
              </a:rPr>
              <a:t>creates </a:t>
            </a:r>
            <a:r>
              <a:rPr sz="1000" u="sng" spc="35" dirty="0">
                <a:latin typeface="Times New Roman"/>
                <a:cs typeface="Times New Roman"/>
              </a:rPr>
              <a:t>the </a:t>
            </a:r>
            <a:r>
              <a:rPr sz="1000" u="sng" dirty="0">
                <a:latin typeface="Times New Roman"/>
                <a:cs typeface="Times New Roman"/>
              </a:rPr>
              <a:t>following</a:t>
            </a:r>
            <a:r>
              <a:rPr sz="1000" u="sng" spc="-5" dirty="0">
                <a:latin typeface="Times New Roman"/>
                <a:cs typeface="Times New Roman"/>
              </a:rPr>
              <a:t> </a:t>
            </a:r>
            <a:r>
              <a:rPr sz="1000" u="sng" spc="15" dirty="0">
                <a:latin typeface="Times New Roman"/>
                <a:cs typeface="Times New Roman"/>
              </a:rPr>
              <a:t>portfolio:	</a:t>
            </a:r>
            <a:endParaRPr sz="1000" dirty="0">
              <a:latin typeface="Times New Roman"/>
              <a:cs typeface="Times New Roman"/>
            </a:endParaRPr>
          </a:p>
          <a:p>
            <a:pPr marL="2844165" marR="509270" indent="261620">
              <a:lnSpc>
                <a:spcPct val="106500"/>
              </a:lnSpc>
              <a:spcBef>
                <a:spcPts val="805"/>
              </a:spcBef>
            </a:pPr>
            <a:r>
              <a:rPr sz="900" b="1" spc="-55" dirty="0">
                <a:latin typeface="Century Gothic"/>
                <a:cs typeface="Century Gothic"/>
              </a:rPr>
              <a:t>Expected</a:t>
            </a:r>
            <a:r>
              <a:rPr lang="en-US" sz="900" b="1" spc="-55" dirty="0">
                <a:latin typeface="Century Gothic"/>
                <a:cs typeface="Century Gothic"/>
              </a:rPr>
              <a:t> </a:t>
            </a:r>
            <a:r>
              <a:rPr sz="900" b="1" spc="-35" dirty="0">
                <a:latin typeface="Century Gothic"/>
                <a:cs typeface="Century Gothic"/>
              </a:rPr>
              <a:t>Standard</a:t>
            </a:r>
            <a:r>
              <a:rPr sz="900" b="1" spc="-95" dirty="0">
                <a:latin typeface="Century Gothic"/>
                <a:cs typeface="Century Gothic"/>
              </a:rPr>
              <a:t> </a:t>
            </a:r>
            <a:r>
              <a:rPr sz="900" b="1" spc="-25" dirty="0">
                <a:latin typeface="Century Gothic"/>
                <a:cs typeface="Century Gothic"/>
              </a:rPr>
              <a:t>Deviation</a:t>
            </a:r>
            <a:endParaRPr sz="900" dirty="0">
              <a:latin typeface="Century Gothic"/>
              <a:cs typeface="Century Gothic"/>
            </a:endParaRPr>
          </a:p>
          <a:p>
            <a:pPr marL="635000">
              <a:spcBef>
                <a:spcPts val="70"/>
              </a:spcBef>
              <a:tabLst>
                <a:tab pos="1569085" algn="l"/>
                <a:tab pos="3257550" algn="l"/>
              </a:tabLst>
            </a:pPr>
            <a:r>
              <a:rPr sz="900" b="1" spc="-25" dirty="0">
                <a:latin typeface="Century Gothic"/>
                <a:cs typeface="Century Gothic"/>
              </a:rPr>
              <a:t>Security	Security</a:t>
            </a:r>
            <a:r>
              <a:rPr sz="900" b="1" spc="-75" dirty="0">
                <a:latin typeface="Century Gothic"/>
                <a:cs typeface="Century Gothic"/>
              </a:rPr>
              <a:t> </a:t>
            </a:r>
            <a:r>
              <a:rPr sz="900" b="1" spc="-25" dirty="0">
                <a:latin typeface="Century Gothic"/>
                <a:cs typeface="Century Gothic"/>
              </a:rPr>
              <a:t>Weight</a:t>
            </a:r>
            <a:r>
              <a:rPr sz="900" b="1" spc="-35" dirty="0">
                <a:latin typeface="Century Gothic"/>
                <a:cs typeface="Century Gothic"/>
              </a:rPr>
              <a:t> (%)	(%)</a:t>
            </a:r>
            <a:endParaRPr sz="900" dirty="0">
              <a:latin typeface="Century Gothic"/>
              <a:cs typeface="Century Gothic"/>
            </a:endParaRPr>
          </a:p>
        </p:txBody>
      </p:sp>
      <p:sp>
        <p:nvSpPr>
          <p:cNvPr id="37" name="object 19"/>
          <p:cNvSpPr txBox="1"/>
          <p:nvPr/>
        </p:nvSpPr>
        <p:spPr>
          <a:xfrm>
            <a:off x="7595108" y="1968335"/>
            <a:ext cx="83185" cy="328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900" dirty="0">
                <a:latin typeface="Times New Roman"/>
                <a:cs typeface="Times New Roman"/>
              </a:rPr>
              <a:t>1</a:t>
            </a:r>
            <a:endParaRPr sz="900">
              <a:latin typeface="Times New Roman"/>
              <a:cs typeface="Times New Roman"/>
            </a:endParaRPr>
          </a:p>
          <a:p>
            <a:pPr marL="12700">
              <a:spcBef>
                <a:spcPts val="380"/>
              </a:spcBef>
            </a:pPr>
            <a:r>
              <a:rPr sz="900" dirty="0">
                <a:latin typeface="Times New Roman"/>
                <a:cs typeface="Times New Roman"/>
              </a:rPr>
              <a:t>2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8" name="object 20"/>
          <p:cNvSpPr txBox="1"/>
          <p:nvPr/>
        </p:nvSpPr>
        <p:spPr>
          <a:xfrm>
            <a:off x="8976652" y="1968335"/>
            <a:ext cx="141605" cy="328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900" dirty="0">
                <a:latin typeface="Times New Roman"/>
                <a:cs typeface="Times New Roman"/>
              </a:rPr>
              <a:t>30</a:t>
            </a:r>
            <a:endParaRPr sz="900">
              <a:latin typeface="Times New Roman"/>
              <a:cs typeface="Times New Roman"/>
            </a:endParaRPr>
          </a:p>
          <a:p>
            <a:pPr marL="12700">
              <a:spcBef>
                <a:spcPts val="380"/>
              </a:spcBef>
            </a:pPr>
            <a:r>
              <a:rPr sz="900" dirty="0">
                <a:latin typeface="Times New Roman"/>
                <a:cs typeface="Times New Roman"/>
              </a:rPr>
              <a:t>70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9" name="object 21"/>
          <p:cNvSpPr txBox="1"/>
          <p:nvPr/>
        </p:nvSpPr>
        <p:spPr>
          <a:xfrm>
            <a:off x="10247097" y="1968335"/>
            <a:ext cx="141605" cy="328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900" dirty="0">
                <a:latin typeface="Times New Roman"/>
                <a:cs typeface="Times New Roman"/>
              </a:rPr>
              <a:t>20</a:t>
            </a:r>
            <a:endParaRPr sz="900">
              <a:latin typeface="Times New Roman"/>
              <a:cs typeface="Times New Roman"/>
            </a:endParaRPr>
          </a:p>
          <a:p>
            <a:pPr marL="12700">
              <a:spcBef>
                <a:spcPts val="380"/>
              </a:spcBef>
            </a:pPr>
            <a:r>
              <a:rPr sz="900" dirty="0">
                <a:latin typeface="Times New Roman"/>
                <a:cs typeface="Times New Roman"/>
              </a:rPr>
              <a:t>12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48400" y="5831896"/>
            <a:ext cx="6629400" cy="82278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03200" marR="39370" indent="-190500">
              <a:lnSpc>
                <a:spcPct val="104200"/>
              </a:lnSpc>
              <a:spcBef>
                <a:spcPts val="5"/>
              </a:spcBef>
              <a:buFont typeface="Calibri"/>
              <a:buAutoNum type="arabicPlain" startAt="32"/>
              <a:tabLst>
                <a:tab pos="203200" algn="l"/>
              </a:tabLst>
            </a:pPr>
            <a:r>
              <a:rPr lang="en-US" sz="1000" dirty="0">
                <a:latin typeface="Times New Roman"/>
                <a:cs typeface="Times New Roman"/>
              </a:rPr>
              <a:t>As </a:t>
            </a:r>
            <a:r>
              <a:rPr lang="en-US" sz="1000" spc="35" dirty="0">
                <a:latin typeface="Times New Roman"/>
                <a:cs typeface="Times New Roman"/>
              </a:rPr>
              <a:t>the </a:t>
            </a:r>
            <a:r>
              <a:rPr lang="en-US" sz="1000" spc="45" dirty="0">
                <a:latin typeface="Times New Roman"/>
                <a:cs typeface="Times New Roman"/>
              </a:rPr>
              <a:t>number </a:t>
            </a:r>
            <a:r>
              <a:rPr lang="en-US" sz="1000" spc="-5" dirty="0">
                <a:latin typeface="Times New Roman"/>
                <a:cs typeface="Times New Roman"/>
              </a:rPr>
              <a:t>of </a:t>
            </a:r>
            <a:r>
              <a:rPr lang="en-US" sz="1000" spc="20" dirty="0">
                <a:latin typeface="Times New Roman"/>
                <a:cs typeface="Times New Roman"/>
              </a:rPr>
              <a:t>assets </a:t>
            </a:r>
            <a:r>
              <a:rPr lang="en-US" sz="1000" spc="25" dirty="0">
                <a:latin typeface="Times New Roman"/>
                <a:cs typeface="Times New Roman"/>
              </a:rPr>
              <a:t>in </a:t>
            </a:r>
            <a:r>
              <a:rPr lang="en-US" sz="1000" spc="35" dirty="0">
                <a:latin typeface="Times New Roman"/>
                <a:cs typeface="Times New Roman"/>
              </a:rPr>
              <a:t>an </a:t>
            </a:r>
            <a:r>
              <a:rPr lang="en-US" sz="1000" spc="15" dirty="0">
                <a:latin typeface="Times New Roman"/>
                <a:cs typeface="Times New Roman"/>
              </a:rPr>
              <a:t>equally-weighted </a:t>
            </a:r>
            <a:r>
              <a:rPr lang="en-US" sz="1000" spc="20" dirty="0">
                <a:latin typeface="Times New Roman"/>
                <a:cs typeface="Times New Roman"/>
              </a:rPr>
              <a:t>portfolio </a:t>
            </a:r>
            <a:r>
              <a:rPr lang="en-US" sz="1000" spc="15" dirty="0">
                <a:latin typeface="Times New Roman"/>
                <a:cs typeface="Times New Roman"/>
              </a:rPr>
              <a:t>increases, </a:t>
            </a:r>
            <a:r>
              <a:rPr lang="en-US" sz="1000" spc="35" dirty="0">
                <a:latin typeface="Times New Roman"/>
                <a:cs typeface="Times New Roman"/>
              </a:rPr>
              <a:t>the </a:t>
            </a:r>
            <a:r>
              <a:rPr lang="en-US" sz="1000" spc="30" dirty="0" err="1">
                <a:latin typeface="Times New Roman"/>
                <a:cs typeface="Times New Roman"/>
              </a:rPr>
              <a:t>contri</a:t>
            </a:r>
            <a:r>
              <a:rPr lang="en-US" sz="1000" spc="30" dirty="0">
                <a:latin typeface="Times New Roman"/>
                <a:cs typeface="Times New Roman"/>
              </a:rPr>
              <a:t>- </a:t>
            </a:r>
            <a:r>
              <a:rPr lang="en-US" sz="1000" spc="35" dirty="0" err="1">
                <a:latin typeface="Times New Roman"/>
                <a:cs typeface="Times New Roman"/>
              </a:rPr>
              <a:t>bution</a:t>
            </a:r>
            <a:r>
              <a:rPr lang="en-US" sz="1000" spc="35" dirty="0">
                <a:latin typeface="Times New Roman"/>
                <a:cs typeface="Times New Roman"/>
              </a:rPr>
              <a:t> </a:t>
            </a:r>
            <a:r>
              <a:rPr lang="en-US" sz="1000" spc="-5" dirty="0">
                <a:latin typeface="Times New Roman"/>
                <a:cs typeface="Times New Roman"/>
              </a:rPr>
              <a:t>of </a:t>
            </a:r>
            <a:r>
              <a:rPr lang="en-US" sz="1000" spc="20" dirty="0">
                <a:latin typeface="Times New Roman"/>
                <a:cs typeface="Times New Roman"/>
              </a:rPr>
              <a:t>each </a:t>
            </a:r>
            <a:r>
              <a:rPr lang="en-US" sz="1000" spc="15" dirty="0">
                <a:latin typeface="Times New Roman"/>
                <a:cs typeface="Times New Roman"/>
              </a:rPr>
              <a:t>individual </a:t>
            </a:r>
            <a:r>
              <a:rPr lang="en-US" sz="1000" spc="-10" dirty="0">
                <a:latin typeface="Times New Roman"/>
                <a:cs typeface="Times New Roman"/>
              </a:rPr>
              <a:t>asset’s </a:t>
            </a:r>
            <a:r>
              <a:rPr lang="en-US" sz="1000" spc="15" dirty="0">
                <a:latin typeface="Times New Roman"/>
                <a:cs typeface="Times New Roman"/>
              </a:rPr>
              <a:t>variance </a:t>
            </a:r>
            <a:r>
              <a:rPr lang="en-US" sz="1000" spc="35" dirty="0">
                <a:latin typeface="Times New Roman"/>
                <a:cs typeface="Times New Roman"/>
              </a:rPr>
              <a:t>to the </a:t>
            </a:r>
            <a:r>
              <a:rPr lang="en-US" sz="1000" spc="5" dirty="0">
                <a:latin typeface="Times New Roman"/>
                <a:cs typeface="Times New Roman"/>
              </a:rPr>
              <a:t>volatility </a:t>
            </a:r>
            <a:r>
              <a:rPr lang="en-US" sz="1000" spc="-5" dirty="0">
                <a:latin typeface="Times New Roman"/>
                <a:cs typeface="Times New Roman"/>
              </a:rPr>
              <a:t>of </a:t>
            </a:r>
            <a:r>
              <a:rPr lang="en-US" sz="1000" spc="35" dirty="0">
                <a:latin typeface="Times New Roman"/>
                <a:cs typeface="Times New Roman"/>
              </a:rPr>
              <a:t>the</a:t>
            </a:r>
            <a:r>
              <a:rPr lang="en-US" sz="1000" spc="25" dirty="0">
                <a:latin typeface="Times New Roman"/>
                <a:cs typeface="Times New Roman"/>
              </a:rPr>
              <a:t> </a:t>
            </a:r>
            <a:r>
              <a:rPr lang="en-US" sz="1000" spc="15" dirty="0">
                <a:latin typeface="Times New Roman"/>
                <a:cs typeface="Times New Roman"/>
              </a:rPr>
              <a:t>portfolio:</a:t>
            </a:r>
            <a:endParaRPr lang="en-US" sz="1000" dirty="0">
              <a:latin typeface="Times New Roman"/>
              <a:cs typeface="Times New Roman"/>
            </a:endParaRPr>
          </a:p>
          <a:p>
            <a:pPr marL="393700" lvl="1" indent="-190500">
              <a:spcBef>
                <a:spcPts val="35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lang="en-US" sz="1000" spc="15" dirty="0">
                <a:latin typeface="Times New Roman"/>
                <a:cs typeface="Times New Roman"/>
              </a:rPr>
              <a:t>increases.</a:t>
            </a:r>
            <a:endParaRPr lang="en-US" sz="1000" dirty="0">
              <a:latin typeface="Times New Roman"/>
              <a:cs typeface="Times New Roman"/>
            </a:endParaRPr>
          </a:p>
          <a:p>
            <a:pPr marL="393700" lvl="1" indent="-190500">
              <a:spcBef>
                <a:spcPts val="35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lang="en-US" sz="1000" spc="20" dirty="0">
                <a:latin typeface="Times New Roman"/>
                <a:cs typeface="Times New Roman"/>
              </a:rPr>
              <a:t>decreases.</a:t>
            </a:r>
            <a:endParaRPr lang="en-US" sz="1000" dirty="0">
              <a:latin typeface="Times New Roman"/>
              <a:cs typeface="Times New Roman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248400" y="6579960"/>
            <a:ext cx="6629400" cy="235449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03200">
              <a:tabLst>
                <a:tab pos="393065" algn="l"/>
              </a:tabLst>
            </a:pPr>
            <a:r>
              <a:rPr lang="en-US" sz="1000" b="1" spc="-135" dirty="0">
                <a:cs typeface="Calibri"/>
              </a:rPr>
              <a:t>C	</a:t>
            </a:r>
            <a:r>
              <a:rPr lang="en-US" sz="1000" spc="25" dirty="0">
                <a:latin typeface="Times New Roman"/>
                <a:cs typeface="Times New Roman"/>
              </a:rPr>
              <a:t>remains </a:t>
            </a:r>
            <a:r>
              <a:rPr lang="en-US" sz="1000" spc="35" dirty="0">
                <a:latin typeface="Times New Roman"/>
                <a:cs typeface="Times New Roman"/>
              </a:rPr>
              <a:t>the</a:t>
            </a:r>
            <a:r>
              <a:rPr lang="en-US" sz="1000" spc="-55" dirty="0">
                <a:latin typeface="Times New Roman"/>
                <a:cs typeface="Times New Roman"/>
              </a:rPr>
              <a:t> </a:t>
            </a:r>
            <a:r>
              <a:rPr lang="en-US" sz="1000" spc="15" dirty="0">
                <a:latin typeface="Times New Roman"/>
                <a:cs typeface="Times New Roman"/>
              </a:rPr>
              <a:t>same.</a:t>
            </a:r>
            <a:endParaRPr lang="en-US" sz="1000" dirty="0">
              <a:latin typeface="Times New Roman"/>
              <a:cs typeface="Times New Roman"/>
            </a:endParaRPr>
          </a:p>
          <a:p>
            <a:pPr marL="203200" marR="263525" indent="-190500">
              <a:lnSpc>
                <a:spcPct val="104200"/>
              </a:lnSpc>
              <a:spcBef>
                <a:spcPts val="300"/>
              </a:spcBef>
              <a:buFont typeface="Calibri"/>
              <a:buAutoNum type="arabicPlain" startAt="33"/>
              <a:tabLst>
                <a:tab pos="203200" algn="l"/>
              </a:tabLst>
            </a:pPr>
            <a:r>
              <a:rPr lang="en-US" sz="1000" spc="30" dirty="0">
                <a:latin typeface="Times New Roman"/>
                <a:cs typeface="Times New Roman"/>
              </a:rPr>
              <a:t>With respect </a:t>
            </a:r>
            <a:r>
              <a:rPr lang="en-US" sz="1000" spc="35" dirty="0">
                <a:latin typeface="Times New Roman"/>
                <a:cs typeface="Times New Roman"/>
              </a:rPr>
              <a:t>to an </a:t>
            </a:r>
            <a:r>
              <a:rPr lang="en-US" sz="1000" spc="15" dirty="0">
                <a:latin typeface="Times New Roman"/>
                <a:cs typeface="Times New Roman"/>
              </a:rPr>
              <a:t>equally-weighted </a:t>
            </a:r>
            <a:r>
              <a:rPr lang="en-US" sz="1000" spc="20" dirty="0">
                <a:latin typeface="Times New Roman"/>
                <a:cs typeface="Times New Roman"/>
              </a:rPr>
              <a:t>portfolio </a:t>
            </a:r>
            <a:r>
              <a:rPr lang="en-US" sz="1000" spc="30" dirty="0">
                <a:latin typeface="Times New Roman"/>
                <a:cs typeface="Times New Roman"/>
              </a:rPr>
              <a:t>made </a:t>
            </a:r>
            <a:r>
              <a:rPr lang="en-US" sz="1000" spc="40" dirty="0">
                <a:latin typeface="Times New Roman"/>
                <a:cs typeface="Times New Roman"/>
              </a:rPr>
              <a:t>up </a:t>
            </a:r>
            <a:r>
              <a:rPr lang="en-US" sz="1000" spc="-5" dirty="0">
                <a:latin typeface="Times New Roman"/>
                <a:cs typeface="Times New Roman"/>
              </a:rPr>
              <a:t>of </a:t>
            </a:r>
            <a:r>
              <a:rPr lang="en-US" sz="1000" spc="10" dirty="0">
                <a:latin typeface="Times New Roman"/>
                <a:cs typeface="Times New Roman"/>
              </a:rPr>
              <a:t>a </a:t>
            </a:r>
            <a:r>
              <a:rPr lang="en-US" sz="1000" spc="5" dirty="0">
                <a:latin typeface="Times New Roman"/>
                <a:cs typeface="Times New Roman"/>
              </a:rPr>
              <a:t>large </a:t>
            </a:r>
            <a:r>
              <a:rPr lang="en-US" sz="1000" spc="45" dirty="0">
                <a:latin typeface="Times New Roman"/>
                <a:cs typeface="Times New Roman"/>
              </a:rPr>
              <a:t>number </a:t>
            </a:r>
            <a:r>
              <a:rPr lang="en-US" sz="1000" spc="-5" dirty="0">
                <a:latin typeface="Times New Roman"/>
                <a:cs typeface="Times New Roman"/>
              </a:rPr>
              <a:t>of </a:t>
            </a:r>
            <a:r>
              <a:rPr lang="en-US" sz="1000" spc="15" dirty="0">
                <a:latin typeface="Times New Roman"/>
                <a:cs typeface="Times New Roman"/>
              </a:rPr>
              <a:t>assets, which </a:t>
            </a:r>
            <a:r>
              <a:rPr lang="en-US" sz="1000" spc="-5" dirty="0">
                <a:latin typeface="Times New Roman"/>
                <a:cs typeface="Times New Roman"/>
              </a:rPr>
              <a:t>of </a:t>
            </a:r>
            <a:r>
              <a:rPr lang="en-US" sz="1000" spc="35" dirty="0">
                <a:latin typeface="Times New Roman"/>
                <a:cs typeface="Times New Roman"/>
              </a:rPr>
              <a:t>the </a:t>
            </a:r>
            <a:r>
              <a:rPr lang="en-US" sz="1000" dirty="0">
                <a:latin typeface="Times New Roman"/>
                <a:cs typeface="Times New Roman"/>
              </a:rPr>
              <a:t>following </a:t>
            </a:r>
            <a:r>
              <a:rPr lang="en-US" sz="1000" spc="30" dirty="0">
                <a:latin typeface="Times New Roman"/>
                <a:cs typeface="Times New Roman"/>
              </a:rPr>
              <a:t>contributes </a:t>
            </a:r>
            <a:r>
              <a:rPr lang="en-US" sz="1000" spc="35" dirty="0">
                <a:latin typeface="Times New Roman"/>
                <a:cs typeface="Times New Roman"/>
              </a:rPr>
              <a:t>the </a:t>
            </a:r>
            <a:r>
              <a:rPr lang="en-US" sz="1000" i="1" spc="25" dirty="0">
                <a:latin typeface="Times New Roman"/>
                <a:cs typeface="Times New Roman"/>
              </a:rPr>
              <a:t>most </a:t>
            </a:r>
            <a:r>
              <a:rPr lang="en-US" sz="1000" spc="35" dirty="0">
                <a:latin typeface="Times New Roman"/>
                <a:cs typeface="Times New Roman"/>
              </a:rPr>
              <a:t>to the </a:t>
            </a:r>
            <a:r>
              <a:rPr lang="en-US" sz="1000" spc="5" dirty="0">
                <a:latin typeface="Times New Roman"/>
                <a:cs typeface="Times New Roman"/>
              </a:rPr>
              <a:t>volatility </a:t>
            </a:r>
            <a:r>
              <a:rPr lang="en-US" sz="1000" spc="-5" dirty="0">
                <a:latin typeface="Times New Roman"/>
                <a:cs typeface="Times New Roman"/>
              </a:rPr>
              <a:t>of </a:t>
            </a:r>
            <a:r>
              <a:rPr lang="en-US" sz="1000" spc="40" dirty="0">
                <a:latin typeface="Times New Roman"/>
                <a:cs typeface="Times New Roman"/>
              </a:rPr>
              <a:t>the </a:t>
            </a:r>
            <a:r>
              <a:rPr lang="en-US" sz="1000" spc="15" dirty="0">
                <a:latin typeface="Times New Roman"/>
                <a:cs typeface="Times New Roman"/>
              </a:rPr>
              <a:t>portfolio?</a:t>
            </a:r>
            <a:endParaRPr lang="en-US" sz="1000" dirty="0">
              <a:latin typeface="Times New Roman"/>
              <a:cs typeface="Times New Roman"/>
            </a:endParaRPr>
          </a:p>
          <a:p>
            <a:pPr marL="393700" lvl="1" indent="-190500">
              <a:spcBef>
                <a:spcPts val="35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lang="en-US" sz="1000" spc="-5" dirty="0">
                <a:latin typeface="Times New Roman"/>
                <a:cs typeface="Times New Roman"/>
              </a:rPr>
              <a:t>Average </a:t>
            </a:r>
            <a:r>
              <a:rPr lang="en-US" sz="1000" spc="15" dirty="0">
                <a:latin typeface="Times New Roman"/>
                <a:cs typeface="Times New Roman"/>
              </a:rPr>
              <a:t>variance </a:t>
            </a:r>
            <a:r>
              <a:rPr lang="en-US" sz="1000" spc="-5" dirty="0">
                <a:latin typeface="Times New Roman"/>
                <a:cs typeface="Times New Roman"/>
              </a:rPr>
              <a:t>of </a:t>
            </a:r>
            <a:r>
              <a:rPr lang="en-US" sz="1000" spc="35" dirty="0">
                <a:latin typeface="Times New Roman"/>
                <a:cs typeface="Times New Roman"/>
              </a:rPr>
              <a:t>the </a:t>
            </a:r>
            <a:r>
              <a:rPr lang="en-US" sz="1000" spc="15" dirty="0">
                <a:latin typeface="Times New Roman"/>
                <a:cs typeface="Times New Roman"/>
              </a:rPr>
              <a:t>individual</a:t>
            </a:r>
            <a:r>
              <a:rPr lang="en-US" sz="1000" spc="25" dirty="0">
                <a:latin typeface="Times New Roman"/>
                <a:cs typeface="Times New Roman"/>
              </a:rPr>
              <a:t> </a:t>
            </a:r>
            <a:r>
              <a:rPr lang="en-US" sz="1000" spc="15" dirty="0">
                <a:latin typeface="Times New Roman"/>
                <a:cs typeface="Times New Roman"/>
              </a:rPr>
              <a:t>assets.</a:t>
            </a:r>
            <a:endParaRPr lang="en-US" sz="1000" dirty="0">
              <a:latin typeface="Times New Roman"/>
              <a:cs typeface="Times New Roman"/>
            </a:endParaRPr>
          </a:p>
          <a:p>
            <a:pPr marL="393700" lvl="1" indent="-190500">
              <a:spcBef>
                <a:spcPts val="35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lang="en-US" sz="1000" spc="25" dirty="0">
                <a:latin typeface="Times New Roman"/>
                <a:cs typeface="Times New Roman"/>
              </a:rPr>
              <a:t>Standard </a:t>
            </a:r>
            <a:r>
              <a:rPr lang="en-US" sz="1000" spc="20" dirty="0">
                <a:latin typeface="Times New Roman"/>
                <a:cs typeface="Times New Roman"/>
              </a:rPr>
              <a:t>deviation </a:t>
            </a:r>
            <a:r>
              <a:rPr lang="en-US" sz="1000" spc="-5" dirty="0">
                <a:latin typeface="Times New Roman"/>
                <a:cs typeface="Times New Roman"/>
              </a:rPr>
              <a:t>of </a:t>
            </a:r>
            <a:r>
              <a:rPr lang="en-US" sz="1000" spc="35" dirty="0">
                <a:latin typeface="Times New Roman"/>
                <a:cs typeface="Times New Roman"/>
              </a:rPr>
              <a:t>the </a:t>
            </a:r>
            <a:r>
              <a:rPr lang="en-US" sz="1000" spc="15" dirty="0">
                <a:latin typeface="Times New Roman"/>
                <a:cs typeface="Times New Roman"/>
              </a:rPr>
              <a:t>individual</a:t>
            </a:r>
            <a:r>
              <a:rPr lang="en-US" sz="1000" spc="-5" dirty="0">
                <a:latin typeface="Times New Roman"/>
                <a:cs typeface="Times New Roman"/>
              </a:rPr>
              <a:t> </a:t>
            </a:r>
            <a:r>
              <a:rPr lang="en-US" sz="1000" spc="15" dirty="0">
                <a:latin typeface="Times New Roman"/>
                <a:cs typeface="Times New Roman"/>
              </a:rPr>
              <a:t>assets.</a:t>
            </a:r>
            <a:endParaRPr lang="en-US" sz="1000" dirty="0">
              <a:latin typeface="Times New Roman"/>
              <a:cs typeface="Times New Roman"/>
            </a:endParaRPr>
          </a:p>
          <a:p>
            <a:pPr marL="393700" lvl="1" indent="-190500">
              <a:spcBef>
                <a:spcPts val="35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lang="en-US" sz="1000" spc="-5" dirty="0">
                <a:latin typeface="Times New Roman"/>
                <a:cs typeface="Times New Roman"/>
              </a:rPr>
              <a:t>Average </a:t>
            </a:r>
            <a:r>
              <a:rPr lang="en-US" sz="1000" spc="15" dirty="0">
                <a:latin typeface="Times New Roman"/>
                <a:cs typeface="Times New Roman"/>
              </a:rPr>
              <a:t>covariance </a:t>
            </a:r>
            <a:r>
              <a:rPr lang="en-US" sz="1000" spc="25" dirty="0">
                <a:latin typeface="Times New Roman"/>
                <a:cs typeface="Times New Roman"/>
              </a:rPr>
              <a:t>between </a:t>
            </a:r>
            <a:r>
              <a:rPr lang="en-US" sz="1000" spc="-5" dirty="0">
                <a:latin typeface="Times New Roman"/>
                <a:cs typeface="Times New Roman"/>
              </a:rPr>
              <a:t>all </a:t>
            </a:r>
            <a:r>
              <a:rPr lang="en-US" sz="1000" spc="20" dirty="0">
                <a:latin typeface="Times New Roman"/>
                <a:cs typeface="Times New Roman"/>
              </a:rPr>
              <a:t>pairs </a:t>
            </a:r>
            <a:r>
              <a:rPr lang="en-US" sz="1000" spc="-5" dirty="0">
                <a:latin typeface="Times New Roman"/>
                <a:cs typeface="Times New Roman"/>
              </a:rPr>
              <a:t>of</a:t>
            </a:r>
            <a:r>
              <a:rPr lang="en-US" sz="1000" spc="65" dirty="0">
                <a:latin typeface="Times New Roman"/>
                <a:cs typeface="Times New Roman"/>
              </a:rPr>
              <a:t> </a:t>
            </a:r>
            <a:r>
              <a:rPr lang="en-US" sz="1000" spc="15" dirty="0">
                <a:latin typeface="Times New Roman"/>
                <a:cs typeface="Times New Roman"/>
              </a:rPr>
              <a:t>assets.</a:t>
            </a:r>
            <a:endParaRPr lang="en-US" sz="1000" dirty="0">
              <a:latin typeface="Times New Roman"/>
              <a:cs typeface="Times New Roman"/>
            </a:endParaRPr>
          </a:p>
          <a:p>
            <a:pPr marL="203200" marR="27305" indent="-190500">
              <a:lnSpc>
                <a:spcPct val="104200"/>
              </a:lnSpc>
              <a:spcBef>
                <a:spcPts val="300"/>
              </a:spcBef>
              <a:buFont typeface="Calibri"/>
              <a:buAutoNum type="arabicPlain" startAt="33"/>
              <a:tabLst>
                <a:tab pos="203200" algn="l"/>
              </a:tabLst>
            </a:pPr>
            <a:r>
              <a:rPr lang="en-US" sz="1000" spc="5" dirty="0">
                <a:latin typeface="Times New Roman"/>
                <a:cs typeface="Times New Roman"/>
              </a:rPr>
              <a:t>The </a:t>
            </a:r>
            <a:r>
              <a:rPr lang="en-US" sz="1000" spc="25" dirty="0">
                <a:latin typeface="Times New Roman"/>
                <a:cs typeface="Times New Roman"/>
              </a:rPr>
              <a:t>correlation between </a:t>
            </a:r>
            <a:r>
              <a:rPr lang="en-US" sz="1000" spc="20" dirty="0">
                <a:latin typeface="Times New Roman"/>
                <a:cs typeface="Times New Roman"/>
              </a:rPr>
              <a:t>assets </a:t>
            </a:r>
            <a:r>
              <a:rPr lang="en-US" sz="1000" spc="25" dirty="0">
                <a:latin typeface="Times New Roman"/>
                <a:cs typeface="Times New Roman"/>
              </a:rPr>
              <a:t>in </a:t>
            </a:r>
            <a:r>
              <a:rPr lang="en-US" sz="1000" spc="10" dirty="0">
                <a:latin typeface="Times New Roman"/>
                <a:cs typeface="Times New Roman"/>
              </a:rPr>
              <a:t>a </a:t>
            </a:r>
            <a:r>
              <a:rPr lang="en-US" sz="1000" spc="25" dirty="0">
                <a:latin typeface="Times New Roman"/>
                <a:cs typeface="Times New Roman"/>
              </a:rPr>
              <a:t>two-asset </a:t>
            </a:r>
            <a:r>
              <a:rPr lang="en-US" sz="1000" spc="20" dirty="0">
                <a:latin typeface="Times New Roman"/>
                <a:cs typeface="Times New Roman"/>
              </a:rPr>
              <a:t>portfolio increases </a:t>
            </a:r>
            <a:r>
              <a:rPr lang="en-US" sz="1000" spc="30" dirty="0">
                <a:latin typeface="Times New Roman"/>
                <a:cs typeface="Times New Roman"/>
              </a:rPr>
              <a:t>during </a:t>
            </a:r>
            <a:r>
              <a:rPr lang="en-US" sz="1000" spc="10" dirty="0">
                <a:latin typeface="Times New Roman"/>
                <a:cs typeface="Times New Roman"/>
              </a:rPr>
              <a:t>a </a:t>
            </a:r>
            <a:r>
              <a:rPr lang="en-US" sz="1000" spc="30" dirty="0">
                <a:latin typeface="Times New Roman"/>
                <a:cs typeface="Times New Roman"/>
              </a:rPr>
              <a:t>market </a:t>
            </a:r>
            <a:r>
              <a:rPr lang="en-US" sz="1000" spc="10" dirty="0">
                <a:latin typeface="Times New Roman"/>
                <a:cs typeface="Times New Roman"/>
              </a:rPr>
              <a:t>decline. </a:t>
            </a:r>
            <a:r>
              <a:rPr lang="en-US" sz="1000" spc="-15" dirty="0">
                <a:latin typeface="Times New Roman"/>
                <a:cs typeface="Times New Roman"/>
              </a:rPr>
              <a:t>If </a:t>
            </a:r>
            <a:r>
              <a:rPr lang="en-US" sz="1000" spc="35" dirty="0">
                <a:latin typeface="Times New Roman"/>
                <a:cs typeface="Times New Roman"/>
              </a:rPr>
              <a:t>there </a:t>
            </a:r>
            <a:r>
              <a:rPr lang="en-US" sz="1000" spc="-5" dirty="0">
                <a:latin typeface="Times New Roman"/>
                <a:cs typeface="Times New Roman"/>
              </a:rPr>
              <a:t>is </a:t>
            </a:r>
            <a:r>
              <a:rPr lang="en-US" sz="1000" spc="40" dirty="0">
                <a:latin typeface="Times New Roman"/>
                <a:cs typeface="Times New Roman"/>
              </a:rPr>
              <a:t>no </a:t>
            </a:r>
            <a:r>
              <a:rPr lang="en-US" sz="1000" spc="20" dirty="0">
                <a:latin typeface="Times New Roman"/>
                <a:cs typeface="Times New Roman"/>
              </a:rPr>
              <a:t>change </a:t>
            </a:r>
            <a:r>
              <a:rPr lang="en-US" sz="1000" spc="25" dirty="0">
                <a:latin typeface="Times New Roman"/>
                <a:cs typeface="Times New Roman"/>
              </a:rPr>
              <a:t>in </a:t>
            </a:r>
            <a:r>
              <a:rPr lang="en-US" sz="1000" spc="35" dirty="0">
                <a:latin typeface="Times New Roman"/>
                <a:cs typeface="Times New Roman"/>
              </a:rPr>
              <a:t>the </a:t>
            </a:r>
            <a:r>
              <a:rPr lang="en-US" sz="1000" spc="40" dirty="0">
                <a:latin typeface="Times New Roman"/>
                <a:cs typeface="Times New Roman"/>
              </a:rPr>
              <a:t>proportion </a:t>
            </a:r>
            <a:r>
              <a:rPr lang="en-US" sz="1000" spc="-5" dirty="0">
                <a:latin typeface="Times New Roman"/>
                <a:cs typeface="Times New Roman"/>
              </a:rPr>
              <a:t>of </a:t>
            </a:r>
            <a:r>
              <a:rPr lang="en-US" sz="1000" spc="20" dirty="0">
                <a:latin typeface="Times New Roman"/>
                <a:cs typeface="Times New Roman"/>
              </a:rPr>
              <a:t>each asset held </a:t>
            </a:r>
            <a:r>
              <a:rPr lang="en-US" sz="1000" spc="25" dirty="0">
                <a:latin typeface="Times New Roman"/>
                <a:cs typeface="Times New Roman"/>
              </a:rPr>
              <a:t>in </a:t>
            </a:r>
            <a:r>
              <a:rPr lang="en-US" sz="1000" spc="40" dirty="0">
                <a:latin typeface="Times New Roman"/>
                <a:cs typeface="Times New Roman"/>
              </a:rPr>
              <a:t>the </a:t>
            </a:r>
            <a:r>
              <a:rPr lang="en-US" sz="1000" spc="20" dirty="0">
                <a:latin typeface="Times New Roman"/>
                <a:cs typeface="Times New Roman"/>
              </a:rPr>
              <a:t>portfolio </a:t>
            </a:r>
            <a:r>
              <a:rPr lang="en-US" sz="1000" spc="40" dirty="0">
                <a:latin typeface="Times New Roman"/>
                <a:cs typeface="Times New Roman"/>
              </a:rPr>
              <a:t>or </a:t>
            </a:r>
            <a:r>
              <a:rPr lang="en-US" sz="1000" spc="35" dirty="0">
                <a:latin typeface="Times New Roman"/>
                <a:cs typeface="Times New Roman"/>
              </a:rPr>
              <a:t>the </a:t>
            </a:r>
            <a:r>
              <a:rPr lang="en-US" sz="1000" spc="25" dirty="0">
                <a:latin typeface="Times New Roman"/>
                <a:cs typeface="Times New Roman"/>
              </a:rPr>
              <a:t>expected </a:t>
            </a:r>
            <a:r>
              <a:rPr lang="en-US" sz="1000" spc="35" dirty="0">
                <a:latin typeface="Times New Roman"/>
                <a:cs typeface="Times New Roman"/>
              </a:rPr>
              <a:t>standard </a:t>
            </a:r>
            <a:r>
              <a:rPr lang="en-US" sz="1000" spc="20" dirty="0">
                <a:latin typeface="Times New Roman"/>
                <a:cs typeface="Times New Roman"/>
              </a:rPr>
              <a:t>deviation </a:t>
            </a:r>
            <a:r>
              <a:rPr lang="en-US" sz="1000" spc="-5" dirty="0">
                <a:latin typeface="Times New Roman"/>
                <a:cs typeface="Times New Roman"/>
              </a:rPr>
              <a:t>of </a:t>
            </a:r>
            <a:r>
              <a:rPr lang="en-US" sz="1000" spc="35" dirty="0">
                <a:latin typeface="Times New Roman"/>
                <a:cs typeface="Times New Roman"/>
              </a:rPr>
              <a:t>the </a:t>
            </a:r>
            <a:r>
              <a:rPr lang="en-US" sz="1000" spc="15" dirty="0">
                <a:latin typeface="Times New Roman"/>
                <a:cs typeface="Times New Roman"/>
              </a:rPr>
              <a:t>individual assets, </a:t>
            </a:r>
            <a:r>
              <a:rPr lang="en-US" sz="1000" spc="35" dirty="0">
                <a:latin typeface="Times New Roman"/>
                <a:cs typeface="Times New Roman"/>
              </a:rPr>
              <a:t>the </a:t>
            </a:r>
            <a:r>
              <a:rPr lang="en-US" sz="1000" spc="5" dirty="0" err="1">
                <a:latin typeface="Times New Roman"/>
                <a:cs typeface="Times New Roman"/>
              </a:rPr>
              <a:t>volatil</a:t>
            </a:r>
            <a:r>
              <a:rPr lang="en-US" sz="1000" spc="5" dirty="0">
                <a:latin typeface="Times New Roman"/>
                <a:cs typeface="Times New Roman"/>
              </a:rPr>
              <a:t>- </a:t>
            </a:r>
            <a:r>
              <a:rPr lang="en-US" sz="1000" dirty="0" err="1">
                <a:latin typeface="Times New Roman"/>
                <a:cs typeface="Times New Roman"/>
              </a:rPr>
              <a:t>ity</a:t>
            </a:r>
            <a:r>
              <a:rPr lang="en-US" sz="1000" dirty="0">
                <a:latin typeface="Times New Roman"/>
                <a:cs typeface="Times New Roman"/>
              </a:rPr>
              <a:t> </a:t>
            </a:r>
            <a:r>
              <a:rPr lang="en-US" sz="1000" spc="-5" dirty="0">
                <a:latin typeface="Times New Roman"/>
                <a:cs typeface="Times New Roman"/>
              </a:rPr>
              <a:t>of </a:t>
            </a:r>
            <a:r>
              <a:rPr lang="en-US" sz="1000" spc="35" dirty="0">
                <a:latin typeface="Times New Roman"/>
                <a:cs typeface="Times New Roman"/>
              </a:rPr>
              <a:t>the </a:t>
            </a:r>
            <a:r>
              <a:rPr lang="en-US" sz="1000" spc="20" dirty="0">
                <a:latin typeface="Times New Roman"/>
                <a:cs typeface="Times New Roman"/>
              </a:rPr>
              <a:t>portfolio </a:t>
            </a:r>
            <a:r>
              <a:rPr lang="en-US" sz="1000" spc="-5" dirty="0">
                <a:latin typeface="Times New Roman"/>
                <a:cs typeface="Times New Roman"/>
              </a:rPr>
              <a:t>is </a:t>
            </a:r>
            <a:r>
              <a:rPr lang="en-US" sz="1000" i="1" spc="25" dirty="0">
                <a:latin typeface="Times New Roman"/>
                <a:cs typeface="Times New Roman"/>
              </a:rPr>
              <a:t>most </a:t>
            </a:r>
            <a:r>
              <a:rPr lang="en-US" sz="1000" i="1" dirty="0">
                <a:latin typeface="Times New Roman"/>
                <a:cs typeface="Times New Roman"/>
              </a:rPr>
              <a:t>likely</a:t>
            </a:r>
            <a:r>
              <a:rPr lang="en-US" sz="1000" i="1" spc="25" dirty="0">
                <a:latin typeface="Times New Roman"/>
                <a:cs typeface="Times New Roman"/>
              </a:rPr>
              <a:t> </a:t>
            </a:r>
            <a:r>
              <a:rPr lang="en-US" sz="1000" spc="5" dirty="0">
                <a:latin typeface="Times New Roman"/>
                <a:cs typeface="Times New Roman"/>
              </a:rPr>
              <a:t>to:</a:t>
            </a:r>
            <a:endParaRPr lang="en-US" sz="1000" dirty="0">
              <a:latin typeface="Times New Roman"/>
              <a:cs typeface="Times New Roman"/>
            </a:endParaRPr>
          </a:p>
          <a:p>
            <a:pPr marL="393700" indent="-190500">
              <a:spcBef>
                <a:spcPts val="35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lang="en-US" sz="1000" spc="15" dirty="0">
                <a:latin typeface="Times New Roman"/>
                <a:cs typeface="Times New Roman"/>
              </a:rPr>
              <a:t>increase.</a:t>
            </a:r>
            <a:endParaRPr lang="en-US" sz="1000" dirty="0">
              <a:latin typeface="Times New Roman"/>
              <a:cs typeface="Times New Roman"/>
            </a:endParaRPr>
          </a:p>
          <a:p>
            <a:pPr marL="393700" indent="-190500">
              <a:spcBef>
                <a:spcPts val="35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lang="en-US" sz="1000" spc="20" dirty="0">
                <a:latin typeface="Times New Roman"/>
                <a:cs typeface="Times New Roman"/>
              </a:rPr>
              <a:t>decrease.</a:t>
            </a:r>
            <a:endParaRPr lang="en-US" sz="1000" dirty="0">
              <a:latin typeface="Times New Roman"/>
              <a:cs typeface="Times New Roman"/>
            </a:endParaRPr>
          </a:p>
          <a:p>
            <a:pPr marL="393700" indent="-190500">
              <a:spcBef>
                <a:spcPts val="35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lang="en-US" sz="1000" spc="30" dirty="0">
                <a:latin typeface="Times New Roman"/>
                <a:cs typeface="Times New Roman"/>
              </a:rPr>
              <a:t>remain </a:t>
            </a:r>
            <a:r>
              <a:rPr lang="en-US" sz="1000" spc="35" dirty="0">
                <a:latin typeface="Times New Roman"/>
                <a:cs typeface="Times New Roman"/>
              </a:rPr>
              <a:t>the</a:t>
            </a:r>
            <a:r>
              <a:rPr lang="en-US" sz="1000" spc="-65" dirty="0">
                <a:latin typeface="Times New Roman"/>
                <a:cs typeface="Times New Roman"/>
              </a:rPr>
              <a:t> </a:t>
            </a:r>
            <a:r>
              <a:rPr lang="en-US" sz="1000" spc="15" dirty="0">
                <a:latin typeface="Times New Roman"/>
                <a:cs typeface="Times New Roman"/>
              </a:rPr>
              <a:t>same.</a:t>
            </a:r>
            <a:endParaRPr lang="en-US" sz="1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74398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1905000" y="1998362"/>
            <a:ext cx="9677400" cy="23387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3200" marR="45720" indent="-190500">
              <a:lnSpc>
                <a:spcPct val="104200"/>
              </a:lnSpc>
              <a:spcBef>
                <a:spcPts val="300"/>
              </a:spcBef>
              <a:buFont typeface="Calibri"/>
              <a:buAutoNum type="arabicPlain" startAt="11"/>
              <a:tabLst>
                <a:tab pos="203200" algn="l"/>
              </a:tabLst>
            </a:pPr>
            <a:r>
              <a:rPr sz="1600" spc="35" dirty="0">
                <a:latin typeface="Times New Roman"/>
                <a:cs typeface="Times New Roman"/>
              </a:rPr>
              <a:t>Which </a:t>
            </a:r>
            <a:r>
              <a:rPr sz="1600" spc="-5" dirty="0">
                <a:latin typeface="Times New Roman"/>
                <a:cs typeface="Times New Roman"/>
              </a:rPr>
              <a:t>of </a:t>
            </a:r>
            <a:r>
              <a:rPr sz="1600" spc="35" dirty="0">
                <a:latin typeface="Times New Roman"/>
                <a:cs typeface="Times New Roman"/>
              </a:rPr>
              <a:t>the </a:t>
            </a:r>
            <a:r>
              <a:rPr sz="1600" dirty="0">
                <a:latin typeface="Times New Roman"/>
                <a:cs typeface="Times New Roman"/>
              </a:rPr>
              <a:t>following </a:t>
            </a:r>
            <a:r>
              <a:rPr sz="1600" spc="20" dirty="0">
                <a:latin typeface="Times New Roman"/>
                <a:cs typeface="Times New Roman"/>
              </a:rPr>
              <a:t>types </a:t>
            </a:r>
            <a:r>
              <a:rPr sz="1600" spc="-5" dirty="0">
                <a:latin typeface="Times New Roman"/>
                <a:cs typeface="Times New Roman"/>
              </a:rPr>
              <a:t>of </a:t>
            </a:r>
            <a:r>
              <a:rPr sz="1600" spc="10" dirty="0">
                <a:latin typeface="Times New Roman"/>
                <a:cs typeface="Times New Roman"/>
              </a:rPr>
              <a:t>risk </a:t>
            </a:r>
            <a:r>
              <a:rPr sz="1600" spc="-5" dirty="0">
                <a:latin typeface="Times New Roman"/>
                <a:cs typeface="Times New Roman"/>
              </a:rPr>
              <a:t>is </a:t>
            </a:r>
            <a:r>
              <a:rPr sz="1600" i="1" spc="10" dirty="0">
                <a:latin typeface="Book Antiqua"/>
                <a:cs typeface="Book Antiqua"/>
              </a:rPr>
              <a:t>most </a:t>
            </a:r>
            <a:r>
              <a:rPr sz="1600" i="1" dirty="0">
                <a:latin typeface="Book Antiqua"/>
                <a:cs typeface="Book Antiqua"/>
              </a:rPr>
              <a:t>likely </a:t>
            </a:r>
            <a:r>
              <a:rPr sz="1600" spc="15" dirty="0">
                <a:latin typeface="Times New Roman"/>
                <a:cs typeface="Times New Roman"/>
              </a:rPr>
              <a:t>avoided </a:t>
            </a:r>
            <a:r>
              <a:rPr sz="1600" spc="-10" dirty="0">
                <a:latin typeface="Times New Roman"/>
                <a:cs typeface="Times New Roman"/>
              </a:rPr>
              <a:t>by </a:t>
            </a:r>
            <a:r>
              <a:rPr sz="1600" spc="20" dirty="0">
                <a:latin typeface="Times New Roman"/>
                <a:cs typeface="Times New Roman"/>
              </a:rPr>
              <a:t>forming </a:t>
            </a:r>
            <a:r>
              <a:rPr sz="1600" spc="10" dirty="0">
                <a:latin typeface="Times New Roman"/>
                <a:cs typeface="Times New Roman"/>
              </a:rPr>
              <a:t>a </a:t>
            </a:r>
            <a:r>
              <a:rPr sz="1600" spc="10" dirty="0" err="1">
                <a:latin typeface="Times New Roman"/>
                <a:cs typeface="Times New Roman"/>
              </a:rPr>
              <a:t>diversi</a:t>
            </a:r>
            <a:r>
              <a:rPr sz="1600" spc="10" dirty="0">
                <a:latin typeface="Times New Roman"/>
                <a:cs typeface="Times New Roman"/>
              </a:rPr>
              <a:t>-</a:t>
            </a:r>
            <a:r>
              <a:rPr lang="en-US" sz="1600" spc="10" dirty="0">
                <a:latin typeface="Times New Roman"/>
                <a:cs typeface="Times New Roman"/>
              </a:rPr>
              <a:t> </a:t>
            </a:r>
            <a:r>
              <a:rPr sz="1600" dirty="0" err="1">
                <a:latin typeface="Times New Roman"/>
                <a:cs typeface="Times New Roman"/>
              </a:rPr>
              <a:t>fied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Times New Roman"/>
                <a:cs typeface="Times New Roman"/>
              </a:rPr>
              <a:t>portfolio?</a:t>
            </a:r>
            <a:endParaRPr sz="1600" dirty="0">
              <a:latin typeface="Times New Roman"/>
              <a:cs typeface="Times New Roman"/>
            </a:endParaRPr>
          </a:p>
          <a:p>
            <a:pPr marL="393700" lvl="1" indent="-190500">
              <a:spcBef>
                <a:spcPts val="35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sz="1600" spc="10" dirty="0">
                <a:latin typeface="Times New Roman"/>
                <a:cs typeface="Times New Roman"/>
              </a:rPr>
              <a:t>Total</a:t>
            </a:r>
            <a:r>
              <a:rPr sz="1600" spc="-70" dirty="0">
                <a:latin typeface="Times New Roman"/>
                <a:cs typeface="Times New Roman"/>
              </a:rPr>
              <a:t> </a:t>
            </a:r>
            <a:r>
              <a:rPr sz="1600" spc="10" dirty="0">
                <a:latin typeface="Times New Roman"/>
                <a:cs typeface="Times New Roman"/>
              </a:rPr>
              <a:t>risk.</a:t>
            </a:r>
            <a:endParaRPr sz="1600" dirty="0">
              <a:latin typeface="Times New Roman"/>
              <a:cs typeface="Times New Roman"/>
            </a:endParaRPr>
          </a:p>
          <a:p>
            <a:pPr marL="393700" lvl="1" indent="-190500">
              <a:spcBef>
                <a:spcPts val="35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sz="1600" spc="10" dirty="0">
                <a:latin typeface="Times New Roman"/>
                <a:cs typeface="Times New Roman"/>
              </a:rPr>
              <a:t>Systematic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spc="10" dirty="0">
                <a:latin typeface="Times New Roman"/>
                <a:cs typeface="Times New Roman"/>
              </a:rPr>
              <a:t>risk.</a:t>
            </a:r>
            <a:endParaRPr sz="1600" dirty="0">
              <a:latin typeface="Times New Roman"/>
              <a:cs typeface="Times New Roman"/>
            </a:endParaRPr>
          </a:p>
          <a:p>
            <a:pPr marL="393700" lvl="1" indent="-190500">
              <a:spcBef>
                <a:spcPts val="35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sz="1600" spc="20" dirty="0">
                <a:latin typeface="Times New Roman"/>
                <a:cs typeface="Times New Roman"/>
              </a:rPr>
              <a:t>Nonsystematic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10" dirty="0">
                <a:latin typeface="Times New Roman"/>
                <a:cs typeface="Times New Roman"/>
              </a:rPr>
              <a:t>risk.</a:t>
            </a:r>
            <a:endParaRPr sz="1600" dirty="0">
              <a:latin typeface="Times New Roman"/>
              <a:cs typeface="Times New Roman"/>
            </a:endParaRPr>
          </a:p>
          <a:p>
            <a:pPr marL="203200" indent="-190500">
              <a:spcBef>
                <a:spcPts val="350"/>
              </a:spcBef>
              <a:buFont typeface="Calibri"/>
              <a:buAutoNum type="arabicPlain" startAt="11"/>
              <a:tabLst>
                <a:tab pos="203200" algn="l"/>
              </a:tabLst>
            </a:pPr>
            <a:r>
              <a:rPr sz="1600" spc="35" dirty="0">
                <a:latin typeface="Times New Roman"/>
                <a:cs typeface="Times New Roman"/>
              </a:rPr>
              <a:t>Which </a:t>
            </a:r>
            <a:r>
              <a:rPr sz="1600" spc="-5" dirty="0">
                <a:latin typeface="Times New Roman"/>
                <a:cs typeface="Times New Roman"/>
              </a:rPr>
              <a:t>of </a:t>
            </a:r>
            <a:r>
              <a:rPr sz="1600" spc="35" dirty="0">
                <a:latin typeface="Times New Roman"/>
                <a:cs typeface="Times New Roman"/>
              </a:rPr>
              <a:t>the </a:t>
            </a:r>
            <a:r>
              <a:rPr sz="1600" dirty="0">
                <a:latin typeface="Times New Roman"/>
                <a:cs typeface="Times New Roman"/>
              </a:rPr>
              <a:t>following </a:t>
            </a:r>
            <a:r>
              <a:rPr sz="1600" spc="20" dirty="0">
                <a:latin typeface="Times New Roman"/>
                <a:cs typeface="Times New Roman"/>
              </a:rPr>
              <a:t>events </a:t>
            </a:r>
            <a:r>
              <a:rPr sz="1600" spc="-5" dirty="0">
                <a:latin typeface="Times New Roman"/>
                <a:cs typeface="Times New Roman"/>
              </a:rPr>
              <a:t>is </a:t>
            </a:r>
            <a:r>
              <a:rPr sz="1600" i="1" spc="10" dirty="0">
                <a:latin typeface="Book Antiqua"/>
                <a:cs typeface="Book Antiqua"/>
              </a:rPr>
              <a:t>most </a:t>
            </a:r>
            <a:r>
              <a:rPr sz="1600" i="1" dirty="0">
                <a:latin typeface="Book Antiqua"/>
                <a:cs typeface="Book Antiqua"/>
              </a:rPr>
              <a:t>likely </a:t>
            </a:r>
            <a:r>
              <a:rPr sz="1600" spc="35" dirty="0">
                <a:latin typeface="Times New Roman"/>
                <a:cs typeface="Times New Roman"/>
              </a:rPr>
              <a:t>an </a:t>
            </a:r>
            <a:r>
              <a:rPr sz="1600" spc="15" dirty="0">
                <a:latin typeface="Times New Roman"/>
                <a:cs typeface="Times New Roman"/>
              </a:rPr>
              <a:t>example </a:t>
            </a:r>
            <a:r>
              <a:rPr sz="1600" spc="-5" dirty="0">
                <a:latin typeface="Times New Roman"/>
                <a:cs typeface="Times New Roman"/>
              </a:rPr>
              <a:t>of </a:t>
            </a:r>
            <a:r>
              <a:rPr sz="1600" spc="25" dirty="0">
                <a:latin typeface="Times New Roman"/>
                <a:cs typeface="Times New Roman"/>
              </a:rPr>
              <a:t>nonsystematic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risk?</a:t>
            </a:r>
          </a:p>
          <a:p>
            <a:pPr marL="393700" indent="-190500">
              <a:spcBef>
                <a:spcPts val="35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sz="1600" spc="-15" dirty="0">
                <a:latin typeface="Times New Roman"/>
                <a:cs typeface="Times New Roman"/>
              </a:rPr>
              <a:t>A </a:t>
            </a:r>
            <a:r>
              <a:rPr sz="1600" spc="15" dirty="0">
                <a:latin typeface="Times New Roman"/>
                <a:cs typeface="Times New Roman"/>
              </a:rPr>
              <a:t>decline </a:t>
            </a:r>
            <a:r>
              <a:rPr sz="1600" spc="25" dirty="0">
                <a:latin typeface="Times New Roman"/>
                <a:cs typeface="Times New Roman"/>
              </a:rPr>
              <a:t>in interest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20" dirty="0">
                <a:latin typeface="Times New Roman"/>
                <a:cs typeface="Times New Roman"/>
              </a:rPr>
              <a:t>rates.</a:t>
            </a:r>
            <a:endParaRPr sz="1600" dirty="0">
              <a:latin typeface="Times New Roman"/>
              <a:cs typeface="Times New Roman"/>
            </a:endParaRPr>
          </a:p>
          <a:p>
            <a:pPr marL="393700" indent="-190500">
              <a:spcBef>
                <a:spcPts val="35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sz="1600" spc="5" dirty="0">
                <a:latin typeface="Times New Roman"/>
                <a:cs typeface="Times New Roman"/>
              </a:rPr>
              <a:t>The </a:t>
            </a:r>
            <a:r>
              <a:rPr sz="1600" spc="20" dirty="0">
                <a:latin typeface="Times New Roman"/>
                <a:cs typeface="Times New Roman"/>
              </a:rPr>
              <a:t>resignation </a:t>
            </a:r>
            <a:r>
              <a:rPr sz="1600" spc="-5" dirty="0">
                <a:latin typeface="Times New Roman"/>
                <a:cs typeface="Times New Roman"/>
              </a:rPr>
              <a:t>of </a:t>
            </a:r>
            <a:r>
              <a:rPr sz="1600" spc="5" dirty="0">
                <a:latin typeface="Times New Roman"/>
                <a:cs typeface="Times New Roman"/>
              </a:rPr>
              <a:t>chief </a:t>
            </a:r>
            <a:r>
              <a:rPr sz="1600" spc="10" dirty="0">
                <a:latin typeface="Times New Roman"/>
                <a:cs typeface="Times New Roman"/>
              </a:rPr>
              <a:t>executive</a:t>
            </a:r>
            <a:r>
              <a:rPr sz="1600" spc="7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officer.</a:t>
            </a:r>
            <a:endParaRPr sz="1600" dirty="0">
              <a:latin typeface="Times New Roman"/>
              <a:cs typeface="Times New Roman"/>
            </a:endParaRPr>
          </a:p>
          <a:p>
            <a:pPr marL="393700" indent="-190500">
              <a:spcBef>
                <a:spcPts val="35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sz="1600" spc="25" dirty="0">
                <a:latin typeface="Times New Roman"/>
                <a:cs typeface="Times New Roman"/>
              </a:rPr>
              <a:t>An </a:t>
            </a:r>
            <a:r>
              <a:rPr sz="1600" spc="20" dirty="0">
                <a:latin typeface="Times New Roman"/>
                <a:cs typeface="Times New Roman"/>
              </a:rPr>
              <a:t>increase </a:t>
            </a:r>
            <a:r>
              <a:rPr sz="1600" spc="25" dirty="0">
                <a:latin typeface="Times New Roman"/>
                <a:cs typeface="Times New Roman"/>
              </a:rPr>
              <a:t>in </a:t>
            </a:r>
            <a:r>
              <a:rPr sz="1600" spc="35" dirty="0">
                <a:latin typeface="Times New Roman"/>
                <a:cs typeface="Times New Roman"/>
              </a:rPr>
              <a:t>the </a:t>
            </a:r>
            <a:r>
              <a:rPr sz="1600" spc="5" dirty="0">
                <a:latin typeface="Times New Roman"/>
                <a:cs typeface="Times New Roman"/>
              </a:rPr>
              <a:t>value </a:t>
            </a:r>
            <a:r>
              <a:rPr sz="1600" spc="-5" dirty="0">
                <a:latin typeface="Times New Roman"/>
                <a:cs typeface="Times New Roman"/>
              </a:rPr>
              <a:t>of </a:t>
            </a:r>
            <a:r>
              <a:rPr sz="1600" spc="35" dirty="0">
                <a:latin typeface="Times New Roman"/>
                <a:cs typeface="Times New Roman"/>
              </a:rPr>
              <a:t>the </a:t>
            </a:r>
            <a:r>
              <a:rPr sz="1600" spc="-15" dirty="0">
                <a:latin typeface="Times New Roman"/>
                <a:cs typeface="Times New Roman"/>
              </a:rPr>
              <a:t>US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dollar.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905000" y="963452"/>
            <a:ext cx="10938510" cy="2103598"/>
          </a:xfrm>
          <a:prstGeom prst="rect">
            <a:avLst/>
          </a:prstGeom>
        </p:spPr>
        <p:txBody>
          <a:bodyPr/>
          <a:lstStyle>
            <a:lvl1pPr algn="l" defTabSz="132588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6960" kern="1200" spc="-73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/>
              <a:t>Problems Set #2</a:t>
            </a:r>
          </a:p>
        </p:txBody>
      </p:sp>
      <p:sp>
        <p:nvSpPr>
          <p:cNvPr id="2" name="Rectangle 1"/>
          <p:cNvSpPr/>
          <p:nvPr/>
        </p:nvSpPr>
        <p:spPr>
          <a:xfrm>
            <a:off x="2070098" y="4442429"/>
            <a:ext cx="11874502" cy="1458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20320">
              <a:lnSpc>
                <a:spcPct val="104200"/>
              </a:lnSpc>
              <a:spcBef>
                <a:spcPts val="295"/>
              </a:spcBef>
              <a:tabLst>
                <a:tab pos="203200" algn="l"/>
              </a:tabLst>
            </a:pPr>
            <a:r>
              <a:rPr lang="en-US" sz="1600" spc="10" dirty="0">
                <a:latin typeface="Times New Roman"/>
                <a:cs typeface="Times New Roman"/>
              </a:rPr>
              <a:t>36 Analysts </a:t>
            </a:r>
            <a:r>
              <a:rPr lang="en-US" sz="1600" spc="20" dirty="0">
                <a:latin typeface="Times New Roman"/>
                <a:cs typeface="Times New Roman"/>
              </a:rPr>
              <a:t>who </a:t>
            </a:r>
            <a:r>
              <a:rPr lang="en-US" sz="1600" spc="5" dirty="0">
                <a:latin typeface="Times New Roman"/>
                <a:cs typeface="Times New Roman"/>
              </a:rPr>
              <a:t>have </a:t>
            </a:r>
            <a:r>
              <a:rPr lang="en-US" sz="1600" spc="25" dirty="0">
                <a:latin typeface="Times New Roman"/>
                <a:cs typeface="Times New Roman"/>
              </a:rPr>
              <a:t>estimated </a:t>
            </a:r>
            <a:r>
              <a:rPr lang="en-US" sz="1600" spc="40" dirty="0">
                <a:latin typeface="Times New Roman"/>
                <a:cs typeface="Times New Roman"/>
              </a:rPr>
              <a:t>returns </a:t>
            </a:r>
            <a:r>
              <a:rPr lang="en-US" sz="1600" spc="-5" dirty="0">
                <a:latin typeface="Times New Roman"/>
                <a:cs typeface="Times New Roman"/>
              </a:rPr>
              <a:t>of </a:t>
            </a:r>
            <a:r>
              <a:rPr lang="en-US" sz="1600" spc="35" dirty="0">
                <a:latin typeface="Times New Roman"/>
                <a:cs typeface="Times New Roman"/>
              </a:rPr>
              <a:t>an </a:t>
            </a:r>
            <a:r>
              <a:rPr lang="en-US" sz="1600" spc="20" dirty="0">
                <a:latin typeface="Times New Roman"/>
                <a:cs typeface="Times New Roman"/>
              </a:rPr>
              <a:t>asset </a:t>
            </a:r>
            <a:r>
              <a:rPr lang="en-US" sz="1600" spc="35" dirty="0">
                <a:latin typeface="Times New Roman"/>
                <a:cs typeface="Times New Roman"/>
              </a:rPr>
              <a:t>to </a:t>
            </a:r>
            <a:r>
              <a:rPr lang="en-US" sz="1600" spc="25" dirty="0">
                <a:latin typeface="Times New Roman"/>
                <a:cs typeface="Times New Roman"/>
              </a:rPr>
              <a:t>be greater </a:t>
            </a:r>
            <a:r>
              <a:rPr lang="en-US" sz="1600" spc="40" dirty="0">
                <a:latin typeface="Times New Roman"/>
                <a:cs typeface="Times New Roman"/>
              </a:rPr>
              <a:t>than </a:t>
            </a:r>
            <a:r>
              <a:rPr lang="en-US" sz="1600" spc="35" dirty="0">
                <a:latin typeface="Times New Roman"/>
                <a:cs typeface="Times New Roman"/>
              </a:rPr>
              <a:t>the </a:t>
            </a:r>
            <a:r>
              <a:rPr lang="en-US" sz="1600" spc="25" dirty="0">
                <a:latin typeface="Times New Roman"/>
                <a:cs typeface="Times New Roman"/>
              </a:rPr>
              <a:t>required </a:t>
            </a:r>
            <a:r>
              <a:rPr lang="en-US" sz="1600" spc="40" dirty="0">
                <a:latin typeface="Times New Roman"/>
                <a:cs typeface="Times New Roman"/>
              </a:rPr>
              <a:t>returns </a:t>
            </a:r>
            <a:r>
              <a:rPr lang="en-US" sz="1600" spc="25" dirty="0">
                <a:latin typeface="Times New Roman"/>
                <a:cs typeface="Times New Roman"/>
              </a:rPr>
              <a:t>generated </a:t>
            </a:r>
            <a:r>
              <a:rPr lang="en-US" sz="1600" spc="-10" dirty="0">
                <a:latin typeface="Times New Roman"/>
                <a:cs typeface="Times New Roman"/>
              </a:rPr>
              <a:t>by </a:t>
            </a:r>
            <a:r>
              <a:rPr lang="en-US" sz="1600" spc="35" dirty="0">
                <a:latin typeface="Times New Roman"/>
                <a:cs typeface="Times New Roman"/>
              </a:rPr>
              <a:t>the </a:t>
            </a:r>
            <a:r>
              <a:rPr lang="en-US" sz="1600" spc="15" dirty="0">
                <a:latin typeface="Times New Roman"/>
                <a:cs typeface="Times New Roman"/>
              </a:rPr>
              <a:t>capital </a:t>
            </a:r>
            <a:r>
              <a:rPr lang="en-US" sz="1600" spc="20" dirty="0">
                <a:latin typeface="Times New Roman"/>
                <a:cs typeface="Times New Roman"/>
              </a:rPr>
              <a:t>asset pricing </a:t>
            </a:r>
            <a:r>
              <a:rPr lang="en-US" sz="1600" spc="25" dirty="0">
                <a:latin typeface="Times New Roman"/>
                <a:cs typeface="Times New Roman"/>
              </a:rPr>
              <a:t>model should consider </a:t>
            </a:r>
            <a:r>
              <a:rPr lang="en-US" sz="1600" spc="35" dirty="0">
                <a:latin typeface="Times New Roman"/>
                <a:cs typeface="Times New Roman"/>
              </a:rPr>
              <a:t>the </a:t>
            </a:r>
            <a:r>
              <a:rPr lang="en-US" sz="1600" spc="20" dirty="0">
                <a:latin typeface="Times New Roman"/>
                <a:cs typeface="Times New Roman"/>
              </a:rPr>
              <a:t>asset </a:t>
            </a:r>
            <a:r>
              <a:rPr lang="en-US" sz="1600" spc="35" dirty="0">
                <a:latin typeface="Times New Roman"/>
                <a:cs typeface="Times New Roman"/>
              </a:rPr>
              <a:t>to</a:t>
            </a:r>
            <a:r>
              <a:rPr lang="en-US" sz="1600" spc="-75" dirty="0">
                <a:latin typeface="Times New Roman"/>
                <a:cs typeface="Times New Roman"/>
              </a:rPr>
              <a:t> </a:t>
            </a:r>
            <a:r>
              <a:rPr lang="en-US" sz="1600" dirty="0">
                <a:latin typeface="Times New Roman"/>
                <a:cs typeface="Times New Roman"/>
              </a:rPr>
              <a:t>be:</a:t>
            </a:r>
          </a:p>
          <a:p>
            <a:pPr marL="393700" indent="-190500">
              <a:spcBef>
                <a:spcPts val="345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lang="en-US" sz="1600" spc="15" dirty="0">
                <a:latin typeface="Times New Roman"/>
                <a:cs typeface="Times New Roman"/>
              </a:rPr>
              <a:t>overvalued.</a:t>
            </a:r>
            <a:endParaRPr lang="en-US" sz="1600" dirty="0">
              <a:latin typeface="Times New Roman"/>
              <a:cs typeface="Times New Roman"/>
            </a:endParaRPr>
          </a:p>
          <a:p>
            <a:pPr marL="393700" indent="-190500">
              <a:spcBef>
                <a:spcPts val="345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lang="en-US" sz="1600" spc="25" dirty="0">
                <a:latin typeface="Times New Roman"/>
                <a:cs typeface="Times New Roman"/>
              </a:rPr>
              <a:t>undervalued.</a:t>
            </a:r>
            <a:endParaRPr lang="en-US" sz="1600" dirty="0">
              <a:latin typeface="Times New Roman"/>
              <a:cs typeface="Times New Roman"/>
            </a:endParaRPr>
          </a:p>
          <a:p>
            <a:pPr marL="393700" indent="-190500">
              <a:spcBef>
                <a:spcPts val="345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lang="en-US" sz="1600" spc="20" dirty="0">
                <a:latin typeface="Times New Roman"/>
                <a:cs typeface="Times New Roman"/>
              </a:rPr>
              <a:t>properly</a:t>
            </a:r>
            <a:r>
              <a:rPr lang="en-US" sz="1600" spc="-60" dirty="0">
                <a:latin typeface="Times New Roman"/>
                <a:cs typeface="Times New Roman"/>
              </a:rPr>
              <a:t> </a:t>
            </a:r>
            <a:r>
              <a:rPr lang="en-US" sz="1600" spc="10" dirty="0">
                <a:latin typeface="Times New Roman"/>
                <a:cs typeface="Times New Roman"/>
              </a:rPr>
              <a:t>valued.</a:t>
            </a:r>
            <a:endParaRPr lang="en-US" sz="16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02106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6007100" y="838150"/>
            <a:ext cx="4523740" cy="20092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500" dirty="0">
              <a:latin typeface="Times New Roman"/>
              <a:cs typeface="Times New Roman"/>
            </a:endParaRPr>
          </a:p>
          <a:p>
            <a:pPr>
              <a:spcBef>
                <a:spcPts val="10"/>
              </a:spcBef>
            </a:pPr>
            <a:endParaRPr sz="1200" dirty="0">
              <a:latin typeface="Times New Roman"/>
              <a:cs typeface="Times New Roman"/>
            </a:endParaRPr>
          </a:p>
          <a:p>
            <a:pPr marL="12700" marR="299720">
              <a:spcBef>
                <a:spcPts val="5"/>
              </a:spcBef>
            </a:pPr>
            <a:r>
              <a:rPr sz="1600" b="1" spc="-10" dirty="0">
                <a:solidFill>
                  <a:srgbClr val="004B90"/>
                </a:solidFill>
                <a:latin typeface="Century Gothic"/>
                <a:cs typeface="Century Gothic"/>
              </a:rPr>
              <a:t>The</a:t>
            </a:r>
            <a:r>
              <a:rPr sz="1600" b="1" spc="-130" dirty="0">
                <a:solidFill>
                  <a:srgbClr val="004B90"/>
                </a:solidFill>
                <a:latin typeface="Century Gothic"/>
                <a:cs typeface="Century Gothic"/>
              </a:rPr>
              <a:t> </a:t>
            </a:r>
            <a:r>
              <a:rPr sz="1600" b="1" spc="-20" dirty="0">
                <a:solidFill>
                  <a:srgbClr val="004B90"/>
                </a:solidFill>
                <a:latin typeface="Century Gothic"/>
                <a:cs typeface="Century Gothic"/>
              </a:rPr>
              <a:t>following</a:t>
            </a:r>
            <a:r>
              <a:rPr sz="1600" b="1" spc="-130" dirty="0">
                <a:solidFill>
                  <a:srgbClr val="004B90"/>
                </a:solidFill>
                <a:latin typeface="Century Gothic"/>
                <a:cs typeface="Century Gothic"/>
              </a:rPr>
              <a:t> </a:t>
            </a:r>
            <a:r>
              <a:rPr sz="1600" b="1" spc="-20" dirty="0">
                <a:solidFill>
                  <a:srgbClr val="004B90"/>
                </a:solidFill>
                <a:latin typeface="Century Gothic"/>
                <a:cs typeface="Century Gothic"/>
              </a:rPr>
              <a:t>information</a:t>
            </a:r>
            <a:r>
              <a:rPr sz="1600" b="1" spc="-130" dirty="0">
                <a:solidFill>
                  <a:srgbClr val="004B90"/>
                </a:solidFill>
                <a:latin typeface="Century Gothic"/>
                <a:cs typeface="Century Gothic"/>
              </a:rPr>
              <a:t> </a:t>
            </a:r>
            <a:r>
              <a:rPr sz="1600" b="1" spc="-55" dirty="0">
                <a:solidFill>
                  <a:srgbClr val="004B90"/>
                </a:solidFill>
                <a:latin typeface="Century Gothic"/>
                <a:cs typeface="Century Gothic"/>
              </a:rPr>
              <a:t>relates</a:t>
            </a:r>
            <a:r>
              <a:rPr sz="1600" b="1" spc="-130" dirty="0">
                <a:solidFill>
                  <a:srgbClr val="004B90"/>
                </a:solidFill>
                <a:latin typeface="Century Gothic"/>
                <a:cs typeface="Century Gothic"/>
              </a:rPr>
              <a:t> </a:t>
            </a:r>
            <a:r>
              <a:rPr sz="1600" b="1" spc="-5" dirty="0">
                <a:solidFill>
                  <a:srgbClr val="004B90"/>
                </a:solidFill>
                <a:latin typeface="Century Gothic"/>
                <a:cs typeface="Century Gothic"/>
              </a:rPr>
              <a:t>to</a:t>
            </a:r>
            <a:r>
              <a:rPr sz="1600" b="1" spc="-130" dirty="0">
                <a:solidFill>
                  <a:srgbClr val="004B90"/>
                </a:solidFill>
                <a:latin typeface="Century Gothic"/>
                <a:cs typeface="Century Gothic"/>
              </a:rPr>
              <a:t> </a:t>
            </a:r>
            <a:r>
              <a:rPr sz="1600" b="1" spc="-45" dirty="0">
                <a:solidFill>
                  <a:srgbClr val="004B90"/>
                </a:solidFill>
                <a:latin typeface="Century Gothic"/>
                <a:cs typeface="Century Gothic"/>
              </a:rPr>
              <a:t>Questions</a:t>
            </a:r>
            <a:r>
              <a:rPr lang="en-US" sz="1600" b="1" spc="-45" dirty="0">
                <a:solidFill>
                  <a:srgbClr val="004B90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004B90"/>
                </a:solidFill>
                <a:latin typeface="Century Gothic"/>
                <a:cs typeface="Century Gothic"/>
              </a:rPr>
              <a:t>12–19</a:t>
            </a:r>
            <a:endParaRPr sz="1600" dirty="0">
              <a:latin typeface="Century Gothic"/>
              <a:cs typeface="Century Gothic"/>
            </a:endParaRPr>
          </a:p>
          <a:p>
            <a:pPr marL="12700" marR="6350" algn="just">
              <a:lnSpc>
                <a:spcPct val="104200"/>
              </a:lnSpc>
              <a:spcBef>
                <a:spcPts val="1080"/>
              </a:spcBef>
            </a:pPr>
            <a:r>
              <a:rPr sz="1000" spc="5" dirty="0">
                <a:latin typeface="Times New Roman"/>
                <a:cs typeface="Times New Roman"/>
              </a:rPr>
              <a:t>Tina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Ming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is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a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15" dirty="0">
                <a:latin typeface="Times New Roman"/>
                <a:cs typeface="Times New Roman"/>
              </a:rPr>
              <a:t>senior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10" dirty="0">
                <a:latin typeface="Times New Roman"/>
                <a:cs typeface="Times New Roman"/>
              </a:rPr>
              <a:t>portfolio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15" dirty="0">
                <a:latin typeface="Times New Roman"/>
                <a:cs typeface="Times New Roman"/>
              </a:rPr>
              <a:t>manager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20" dirty="0">
                <a:latin typeface="Times New Roman"/>
                <a:cs typeface="Times New Roman"/>
              </a:rPr>
              <a:t>at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Flusk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Pension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10" dirty="0">
                <a:latin typeface="Times New Roman"/>
                <a:cs typeface="Times New Roman"/>
              </a:rPr>
              <a:t>Fund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Times New Roman"/>
                <a:cs typeface="Times New Roman"/>
              </a:rPr>
              <a:t>(Flusk).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35" dirty="0" err="1">
                <a:latin typeface="Times New Roman"/>
                <a:cs typeface="Times New Roman"/>
              </a:rPr>
              <a:t>Flusk’s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10" dirty="0">
                <a:latin typeface="Times New Roman"/>
                <a:cs typeface="Times New Roman"/>
              </a:rPr>
              <a:t>portfolio</a:t>
            </a:r>
            <a:r>
              <a:rPr lang="en-US"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is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25" dirty="0">
                <a:latin typeface="Times New Roman"/>
                <a:cs typeface="Times New Roman"/>
              </a:rPr>
              <a:t>composed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of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10" dirty="0">
                <a:latin typeface="Times New Roman"/>
                <a:cs typeface="Times New Roman"/>
              </a:rPr>
              <a:t>fixed-income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30" dirty="0">
                <a:latin typeface="Times New Roman"/>
                <a:cs typeface="Times New Roman"/>
              </a:rPr>
              <a:t>instruments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35" dirty="0">
                <a:latin typeface="Times New Roman"/>
                <a:cs typeface="Times New Roman"/>
              </a:rPr>
              <a:t>structured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30" dirty="0">
                <a:latin typeface="Times New Roman"/>
                <a:cs typeface="Times New Roman"/>
              </a:rPr>
              <a:t>to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30" dirty="0">
                <a:latin typeface="Times New Roman"/>
                <a:cs typeface="Times New Roman"/>
              </a:rPr>
              <a:t>match</a:t>
            </a:r>
            <a:r>
              <a:rPr sz="1000" spc="-30" dirty="0">
                <a:latin typeface="Times New Roman"/>
                <a:cs typeface="Times New Roman"/>
              </a:rPr>
              <a:t> Flusk’s </a:t>
            </a:r>
            <a:r>
              <a:rPr sz="1000" dirty="0">
                <a:latin typeface="Times New Roman"/>
                <a:cs typeface="Times New Roman"/>
              </a:rPr>
              <a:t>liabilities.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10" dirty="0">
                <a:latin typeface="Times New Roman"/>
                <a:cs typeface="Times New Roman"/>
              </a:rPr>
              <a:t>Ming</a:t>
            </a:r>
            <a:r>
              <a:rPr lang="en-US" sz="1000" spc="10" dirty="0">
                <a:latin typeface="Times New Roman"/>
                <a:cs typeface="Times New Roman"/>
              </a:rPr>
              <a:t> </a:t>
            </a:r>
            <a:r>
              <a:rPr sz="1000" spc="15" dirty="0">
                <a:latin typeface="Times New Roman"/>
                <a:cs typeface="Times New Roman"/>
              </a:rPr>
              <a:t>works </a:t>
            </a:r>
            <a:r>
              <a:rPr sz="1000" spc="20" dirty="0">
                <a:latin typeface="Times New Roman"/>
                <a:cs typeface="Times New Roman"/>
              </a:rPr>
              <a:t>with </a:t>
            </a:r>
            <a:r>
              <a:rPr sz="1000" spc="25" dirty="0">
                <a:latin typeface="Times New Roman"/>
                <a:cs typeface="Times New Roman"/>
              </a:rPr>
              <a:t>Shrikant </a:t>
            </a:r>
            <a:r>
              <a:rPr sz="1000" dirty="0">
                <a:latin typeface="Times New Roman"/>
                <a:cs typeface="Times New Roman"/>
              </a:rPr>
              <a:t>McKee, </a:t>
            </a:r>
            <a:r>
              <a:rPr sz="1000" spc="-25" dirty="0">
                <a:latin typeface="Times New Roman"/>
                <a:cs typeface="Times New Roman"/>
              </a:rPr>
              <a:t>Flusk’s </a:t>
            </a:r>
            <a:r>
              <a:rPr sz="1000" spc="10" dirty="0">
                <a:latin typeface="Times New Roman"/>
                <a:cs typeface="Times New Roman"/>
              </a:rPr>
              <a:t>risk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10" dirty="0">
                <a:latin typeface="Times New Roman"/>
                <a:cs typeface="Times New Roman"/>
              </a:rPr>
              <a:t>analyst.</a:t>
            </a:r>
            <a:endParaRPr sz="1000" dirty="0">
              <a:latin typeface="Times New Roman"/>
              <a:cs typeface="Times New Roman"/>
            </a:endParaRPr>
          </a:p>
          <a:p>
            <a:pPr marL="12700" marR="5080" indent="190500" algn="just">
              <a:lnSpc>
                <a:spcPct val="104200"/>
              </a:lnSpc>
            </a:pPr>
            <a:r>
              <a:rPr sz="1000" spc="5" dirty="0">
                <a:latin typeface="Times New Roman"/>
                <a:cs typeface="Times New Roman"/>
              </a:rPr>
              <a:t>Ming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20" dirty="0">
                <a:latin typeface="Times New Roman"/>
                <a:cs typeface="Times New Roman"/>
              </a:rPr>
              <a:t>and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McKee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discuss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25" dirty="0">
                <a:latin typeface="Times New Roman"/>
                <a:cs typeface="Times New Roman"/>
              </a:rPr>
              <a:t>the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latest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risk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25" dirty="0">
                <a:latin typeface="Times New Roman"/>
                <a:cs typeface="Times New Roman"/>
              </a:rPr>
              <a:t>report.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McKee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calculated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value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15" dirty="0">
                <a:latin typeface="Times New Roman"/>
                <a:cs typeface="Times New Roman"/>
              </a:rPr>
              <a:t>at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risk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-35" dirty="0">
                <a:latin typeface="Times New Roman"/>
                <a:cs typeface="Times New Roman"/>
              </a:rPr>
              <a:t>(</a:t>
            </a:r>
            <a:r>
              <a:rPr sz="1000" spc="-35" dirty="0" err="1">
                <a:latin typeface="Times New Roman"/>
                <a:cs typeface="Times New Roman"/>
              </a:rPr>
              <a:t>VaR</a:t>
            </a:r>
            <a:r>
              <a:rPr sz="1000" spc="-35" dirty="0">
                <a:latin typeface="Times New Roman"/>
                <a:cs typeface="Times New Roman"/>
              </a:rPr>
              <a:t>)</a:t>
            </a:r>
            <a:r>
              <a:rPr lang="en-US" sz="1000" spc="-35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for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30" dirty="0">
                <a:latin typeface="Times New Roman"/>
                <a:cs typeface="Times New Roman"/>
              </a:rPr>
              <a:t>the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20" dirty="0">
                <a:latin typeface="Times New Roman"/>
                <a:cs typeface="Times New Roman"/>
              </a:rPr>
              <a:t>entire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15" dirty="0">
                <a:latin typeface="Times New Roman"/>
                <a:cs typeface="Times New Roman"/>
              </a:rPr>
              <a:t>portfolio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10" dirty="0">
                <a:latin typeface="Times New Roman"/>
                <a:cs typeface="Times New Roman"/>
              </a:rPr>
              <a:t>using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30" dirty="0">
                <a:latin typeface="Times New Roman"/>
                <a:cs typeface="Times New Roman"/>
              </a:rPr>
              <a:t>the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15" dirty="0">
                <a:latin typeface="Times New Roman"/>
                <a:cs typeface="Times New Roman"/>
              </a:rPr>
              <a:t>historical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35" dirty="0">
                <a:latin typeface="Times New Roman"/>
                <a:cs typeface="Times New Roman"/>
              </a:rPr>
              <a:t>method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30" dirty="0">
                <a:latin typeface="Times New Roman"/>
                <a:cs typeface="Times New Roman"/>
              </a:rPr>
              <a:t>and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15" dirty="0">
                <a:latin typeface="Times New Roman"/>
                <a:cs typeface="Times New Roman"/>
              </a:rPr>
              <a:t>assuming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a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lookback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25" dirty="0">
                <a:latin typeface="Times New Roman"/>
                <a:cs typeface="Times New Roman"/>
              </a:rPr>
              <a:t>period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of</a:t>
            </a:r>
            <a:r>
              <a:rPr lang="en-US" sz="1000" spc="-10" dirty="0">
                <a:latin typeface="Times New Roman"/>
                <a:cs typeface="Times New Roman"/>
              </a:rPr>
              <a:t> </a:t>
            </a:r>
            <a:r>
              <a:rPr sz="1000" spc="-20" dirty="0">
                <a:latin typeface="Times New Roman"/>
                <a:cs typeface="Times New Roman"/>
              </a:rPr>
              <a:t>five </a:t>
            </a:r>
            <a:r>
              <a:rPr sz="1000" spc="10" dirty="0">
                <a:latin typeface="Times New Roman"/>
                <a:cs typeface="Times New Roman"/>
              </a:rPr>
              <a:t>years </a:t>
            </a:r>
            <a:r>
              <a:rPr sz="1000" spc="35" dirty="0">
                <a:latin typeface="Times New Roman"/>
                <a:cs typeface="Times New Roman"/>
              </a:rPr>
              <a:t>and </a:t>
            </a:r>
            <a:r>
              <a:rPr sz="1000" spc="5" dirty="0">
                <a:latin typeface="Times New Roman"/>
                <a:cs typeface="Times New Roman"/>
              </a:rPr>
              <a:t>250 </a:t>
            </a:r>
            <a:r>
              <a:rPr sz="1000" spc="30" dirty="0">
                <a:latin typeface="Times New Roman"/>
                <a:cs typeface="Times New Roman"/>
              </a:rPr>
              <a:t>trading </a:t>
            </a:r>
            <a:r>
              <a:rPr sz="1000" dirty="0">
                <a:latin typeface="Times New Roman"/>
                <a:cs typeface="Times New Roman"/>
              </a:rPr>
              <a:t>days </a:t>
            </a:r>
            <a:r>
              <a:rPr sz="1000" spc="35" dirty="0">
                <a:latin typeface="Times New Roman"/>
                <a:cs typeface="Times New Roman"/>
              </a:rPr>
              <a:t>per </a:t>
            </a:r>
            <a:r>
              <a:rPr sz="1000" spc="-10" dirty="0">
                <a:latin typeface="Times New Roman"/>
                <a:cs typeface="Times New Roman"/>
              </a:rPr>
              <a:t>year. </a:t>
            </a:r>
            <a:r>
              <a:rPr sz="1000" spc="5" dirty="0">
                <a:latin typeface="Times New Roman"/>
                <a:cs typeface="Times New Roman"/>
              </a:rPr>
              <a:t>McKee </a:t>
            </a:r>
            <a:r>
              <a:rPr sz="1000" spc="30" dirty="0">
                <a:latin typeface="Times New Roman"/>
                <a:cs typeface="Times New Roman"/>
              </a:rPr>
              <a:t>presents </a:t>
            </a:r>
            <a:r>
              <a:rPr sz="1000" spc="-45" dirty="0">
                <a:latin typeface="Times New Roman"/>
                <a:cs typeface="Times New Roman"/>
              </a:rPr>
              <a:t>VaR </a:t>
            </a:r>
            <a:r>
              <a:rPr sz="1000" spc="25" dirty="0">
                <a:latin typeface="Times New Roman"/>
                <a:cs typeface="Times New Roman"/>
              </a:rPr>
              <a:t>measures in </a:t>
            </a:r>
            <a:r>
              <a:rPr sz="1000" spc="10" dirty="0">
                <a:latin typeface="Times New Roman"/>
                <a:cs typeface="Times New Roman"/>
              </a:rPr>
              <a:t>Exhibit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1.</a:t>
            </a:r>
            <a:endParaRPr sz="10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89700" y="3829050"/>
            <a:ext cx="3556000" cy="189154"/>
          </a:xfrm>
          <a:prstGeom prst="rect">
            <a:avLst/>
          </a:prstGeom>
          <a:solidFill>
            <a:srgbClr val="004B90"/>
          </a:solidFill>
        </p:spPr>
        <p:txBody>
          <a:bodyPr vert="horz" wrap="square" lIns="0" tIns="34925" rIns="0" bIns="0" rtlCol="0">
            <a:spAutoFit/>
          </a:bodyPr>
          <a:lstStyle/>
          <a:p>
            <a:pPr marL="76200">
              <a:spcBef>
                <a:spcPts val="275"/>
              </a:spcBef>
              <a:tabLst>
                <a:tab pos="725170" algn="l"/>
              </a:tabLst>
            </a:pPr>
            <a:r>
              <a:rPr sz="1000" b="1" dirty="0">
                <a:solidFill>
                  <a:srgbClr val="FFFFFF"/>
                </a:solidFill>
                <a:latin typeface="Century Gothic"/>
                <a:cs typeface="Century Gothic"/>
              </a:rPr>
              <a:t>Exhibit</a:t>
            </a:r>
            <a:r>
              <a:rPr sz="1000" b="1" spc="-7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1	</a:t>
            </a:r>
            <a:r>
              <a:rPr sz="1000" b="1" dirty="0">
                <a:solidFill>
                  <a:srgbClr val="FFFFFF"/>
                </a:solidFill>
                <a:latin typeface="Century Gothic"/>
                <a:cs typeface="Century Gothic"/>
              </a:rPr>
              <a:t>Flusk</a:t>
            </a:r>
            <a:r>
              <a:rPr sz="1000" b="1" spc="-9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5" dirty="0">
                <a:solidFill>
                  <a:srgbClr val="FFFFFF"/>
                </a:solidFill>
                <a:latin typeface="Century Gothic"/>
                <a:cs typeface="Century Gothic"/>
              </a:rPr>
              <a:t>Portfolio</a:t>
            </a:r>
            <a:r>
              <a:rPr sz="1000" b="1" spc="-1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-80" dirty="0">
                <a:solidFill>
                  <a:srgbClr val="FFFFFF"/>
                </a:solidFill>
                <a:latin typeface="Century Gothic"/>
                <a:cs typeface="Century Gothic"/>
              </a:rPr>
              <a:t>VaR</a:t>
            </a:r>
            <a:r>
              <a:rPr sz="1000" b="1" spc="-9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(in</a:t>
            </a:r>
            <a:r>
              <a:rPr sz="1000" b="1" spc="-9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$</a:t>
            </a:r>
            <a:r>
              <a:rPr sz="1000" b="1" spc="-9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millions)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642102" y="4308475"/>
            <a:ext cx="1083945" cy="0"/>
          </a:xfrm>
          <a:custGeom>
            <a:avLst/>
            <a:gdLst/>
            <a:ahLst/>
            <a:cxnLst/>
            <a:rect l="l" t="t" r="r" b="b"/>
            <a:pathLst>
              <a:path w="1083945">
                <a:moveTo>
                  <a:pt x="0" y="0"/>
                </a:moveTo>
                <a:lnTo>
                  <a:pt x="108394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26052" y="4308475"/>
            <a:ext cx="1083945" cy="0"/>
          </a:xfrm>
          <a:custGeom>
            <a:avLst/>
            <a:gdLst/>
            <a:ahLst/>
            <a:cxnLst/>
            <a:rect l="l" t="t" r="r" b="b"/>
            <a:pathLst>
              <a:path w="1083945">
                <a:moveTo>
                  <a:pt x="0" y="0"/>
                </a:moveTo>
                <a:lnTo>
                  <a:pt x="108362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809677" y="4308475"/>
            <a:ext cx="1083945" cy="0"/>
          </a:xfrm>
          <a:custGeom>
            <a:avLst/>
            <a:gdLst/>
            <a:ahLst/>
            <a:cxnLst/>
            <a:rect l="l" t="t" r="r" b="b"/>
            <a:pathLst>
              <a:path w="1083945">
                <a:moveTo>
                  <a:pt x="0" y="0"/>
                </a:moveTo>
                <a:lnTo>
                  <a:pt x="108362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489700" y="4684585"/>
            <a:ext cx="3556000" cy="0"/>
          </a:xfrm>
          <a:custGeom>
            <a:avLst/>
            <a:gdLst/>
            <a:ahLst/>
            <a:cxnLst/>
            <a:rect l="l" t="t" r="r" b="b"/>
            <a:pathLst>
              <a:path w="3556000">
                <a:moveTo>
                  <a:pt x="0" y="0"/>
                </a:moveTo>
                <a:lnTo>
                  <a:pt x="35560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007102" y="4111627"/>
            <a:ext cx="4524375" cy="4526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000">
              <a:tabLst>
                <a:tab pos="2018664" algn="l"/>
                <a:tab pos="3043555" algn="l"/>
              </a:tabLst>
            </a:pPr>
            <a:r>
              <a:rPr sz="900" b="1" spc="-65" dirty="0">
                <a:latin typeface="Century Gothic"/>
                <a:cs typeface="Century Gothic"/>
              </a:rPr>
              <a:t>Confidence</a:t>
            </a:r>
            <a:r>
              <a:rPr sz="900" b="1" spc="-40" dirty="0">
                <a:latin typeface="Century Gothic"/>
                <a:cs typeface="Century Gothic"/>
              </a:rPr>
              <a:t> </a:t>
            </a:r>
            <a:r>
              <a:rPr sz="900" b="1" spc="-15" dirty="0">
                <a:latin typeface="Century Gothic"/>
                <a:cs typeface="Century Gothic"/>
              </a:rPr>
              <a:t>Interval	</a:t>
            </a:r>
            <a:r>
              <a:rPr sz="900" b="1" spc="-25" dirty="0">
                <a:latin typeface="Century Gothic"/>
                <a:cs typeface="Century Gothic"/>
              </a:rPr>
              <a:t>Daily</a:t>
            </a:r>
            <a:r>
              <a:rPr sz="900" b="1" spc="-75" dirty="0">
                <a:latin typeface="Century Gothic"/>
                <a:cs typeface="Century Gothic"/>
              </a:rPr>
              <a:t> </a:t>
            </a:r>
            <a:r>
              <a:rPr sz="900" b="1" spc="-70" dirty="0">
                <a:latin typeface="Century Gothic"/>
                <a:cs typeface="Century Gothic"/>
              </a:rPr>
              <a:t>VaR	</a:t>
            </a:r>
            <a:r>
              <a:rPr sz="900" b="1" spc="-15" dirty="0">
                <a:latin typeface="Century Gothic"/>
                <a:cs typeface="Century Gothic"/>
              </a:rPr>
              <a:t>Monthly</a:t>
            </a:r>
            <a:r>
              <a:rPr sz="900" b="1" spc="-155" dirty="0">
                <a:latin typeface="Century Gothic"/>
                <a:cs typeface="Century Gothic"/>
              </a:rPr>
              <a:t> </a:t>
            </a:r>
            <a:r>
              <a:rPr sz="900" b="1" spc="-70" dirty="0">
                <a:latin typeface="Century Gothic"/>
                <a:cs typeface="Century Gothic"/>
              </a:rPr>
              <a:t>VaR</a:t>
            </a:r>
            <a:endParaRPr sz="900" dirty="0">
              <a:latin typeface="Century Gothic"/>
              <a:cs typeface="Century Gothic"/>
            </a:endParaRPr>
          </a:p>
          <a:p>
            <a:pPr marL="634365">
              <a:spcBef>
                <a:spcPts val="880"/>
              </a:spcBef>
              <a:tabLst>
                <a:tab pos="2160270" algn="l"/>
                <a:tab pos="3269615" algn="l"/>
              </a:tabLst>
            </a:pPr>
            <a:r>
              <a:rPr sz="900" spc="-40" dirty="0">
                <a:latin typeface="Times New Roman"/>
                <a:cs typeface="Times New Roman"/>
              </a:rPr>
              <a:t>95%	</a:t>
            </a:r>
            <a:r>
              <a:rPr sz="900" spc="-5" dirty="0">
                <a:latin typeface="Times New Roman"/>
                <a:cs typeface="Times New Roman"/>
              </a:rPr>
              <a:t>1.10	5.37</a:t>
            </a:r>
            <a:endParaRPr sz="9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 dirty="0">
              <a:latin typeface="Times New Roman"/>
              <a:cs typeface="Times New Roman"/>
            </a:endParaRPr>
          </a:p>
          <a:p>
            <a:pPr>
              <a:spcBef>
                <a:spcPts val="40"/>
              </a:spcBef>
            </a:pPr>
            <a:endParaRPr sz="1200" dirty="0">
              <a:latin typeface="Times New Roman"/>
              <a:cs typeface="Times New Roman"/>
            </a:endParaRPr>
          </a:p>
          <a:p>
            <a:pPr marL="12700" marR="5715" indent="190500" algn="r">
              <a:lnSpc>
                <a:spcPct val="104200"/>
              </a:lnSpc>
              <a:spcBef>
                <a:spcPts val="5"/>
              </a:spcBef>
            </a:pPr>
            <a:r>
              <a:rPr sz="1000" spc="15" dirty="0">
                <a:latin typeface="Times New Roman"/>
                <a:cs typeface="Times New Roman"/>
              </a:rPr>
              <a:t>After </a:t>
            </a:r>
            <a:r>
              <a:rPr sz="1000" spc="20" dirty="0">
                <a:latin typeface="Times New Roman"/>
                <a:cs typeface="Times New Roman"/>
              </a:rPr>
              <a:t>reading </a:t>
            </a:r>
            <a:r>
              <a:rPr sz="1000" spc="-25" dirty="0">
                <a:latin typeface="Times New Roman"/>
                <a:cs typeface="Times New Roman"/>
              </a:rPr>
              <a:t>McKee’s </a:t>
            </a:r>
            <a:r>
              <a:rPr sz="1000" spc="35" dirty="0">
                <a:latin typeface="Times New Roman"/>
                <a:cs typeface="Times New Roman"/>
              </a:rPr>
              <a:t>report, </a:t>
            </a:r>
            <a:r>
              <a:rPr sz="1000" spc="20" dirty="0">
                <a:latin typeface="Times New Roman"/>
                <a:cs typeface="Times New Roman"/>
              </a:rPr>
              <a:t>Ming </a:t>
            </a:r>
            <a:r>
              <a:rPr sz="1000" spc="5" dirty="0">
                <a:latin typeface="Times New Roman"/>
                <a:cs typeface="Times New Roman"/>
              </a:rPr>
              <a:t>asks </a:t>
            </a:r>
            <a:r>
              <a:rPr sz="1000" spc="-5" dirty="0">
                <a:latin typeface="Times New Roman"/>
                <a:cs typeface="Times New Roman"/>
              </a:rPr>
              <a:t>why </a:t>
            </a:r>
            <a:r>
              <a:rPr sz="1000" spc="35" dirty="0">
                <a:latin typeface="Times New Roman"/>
                <a:cs typeface="Times New Roman"/>
              </a:rPr>
              <a:t>the </a:t>
            </a:r>
            <a:r>
              <a:rPr sz="1000" spc="45" dirty="0">
                <a:latin typeface="Times New Roman"/>
                <a:cs typeface="Times New Roman"/>
              </a:rPr>
              <a:t>number </a:t>
            </a:r>
            <a:r>
              <a:rPr sz="1000" spc="-5" dirty="0">
                <a:latin typeface="Times New Roman"/>
                <a:cs typeface="Times New Roman"/>
              </a:rPr>
              <a:t>of </a:t>
            </a:r>
            <a:r>
              <a:rPr sz="1000" dirty="0">
                <a:latin typeface="Times New Roman"/>
                <a:cs typeface="Times New Roman"/>
              </a:rPr>
              <a:t>daily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45" dirty="0" err="1">
                <a:latin typeface="Times New Roman"/>
                <a:cs typeface="Times New Roman"/>
              </a:rPr>
              <a:t>VaR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20" dirty="0">
                <a:latin typeface="Times New Roman"/>
                <a:cs typeface="Times New Roman"/>
              </a:rPr>
              <a:t>breaches</a:t>
            </a:r>
            <a:r>
              <a:rPr lang="en-US" sz="1000" spc="20" dirty="0">
                <a:latin typeface="Times New Roman"/>
                <a:cs typeface="Times New Roman"/>
              </a:rPr>
              <a:t> </a:t>
            </a:r>
            <a:r>
              <a:rPr sz="1000" spc="10" dirty="0">
                <a:latin typeface="Times New Roman"/>
                <a:cs typeface="Times New Roman"/>
              </a:rPr>
              <a:t>over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30" dirty="0">
                <a:latin typeface="Times New Roman"/>
                <a:cs typeface="Times New Roman"/>
              </a:rPr>
              <a:t>the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15" dirty="0">
                <a:latin typeface="Times New Roman"/>
                <a:cs typeface="Times New Roman"/>
              </a:rPr>
              <a:t>last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year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is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15" dirty="0">
                <a:latin typeface="Times New Roman"/>
                <a:cs typeface="Times New Roman"/>
              </a:rPr>
              <a:t>zero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10" dirty="0">
                <a:latin typeface="Times New Roman"/>
                <a:cs typeface="Times New Roman"/>
              </a:rPr>
              <a:t>even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30" dirty="0">
                <a:latin typeface="Times New Roman"/>
                <a:cs typeface="Times New Roman"/>
              </a:rPr>
              <a:t>though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30" dirty="0">
                <a:latin typeface="Times New Roman"/>
                <a:cs typeface="Times New Roman"/>
              </a:rPr>
              <a:t>the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15" dirty="0">
                <a:latin typeface="Times New Roman"/>
                <a:cs typeface="Times New Roman"/>
              </a:rPr>
              <a:t>portfolio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20" dirty="0">
                <a:latin typeface="Times New Roman"/>
                <a:cs typeface="Times New Roman"/>
              </a:rPr>
              <a:t>has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20" dirty="0">
                <a:latin typeface="Times New Roman"/>
                <a:cs typeface="Times New Roman"/>
              </a:rPr>
              <a:t>accumulated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a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20" dirty="0">
                <a:latin typeface="Times New Roman"/>
                <a:cs typeface="Times New Roman"/>
              </a:rPr>
              <a:t>substantial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loss.</a:t>
            </a:r>
            <a:r>
              <a:rPr lang="en-US" sz="1000" dirty="0">
                <a:latin typeface="Times New Roman"/>
                <a:cs typeface="Times New Roman"/>
              </a:rPr>
              <a:t> </a:t>
            </a:r>
            <a:r>
              <a:rPr sz="1000" spc="25" dirty="0">
                <a:latin typeface="Times New Roman"/>
                <a:cs typeface="Times New Roman"/>
              </a:rPr>
              <a:t>Next, Ming </a:t>
            </a:r>
            <a:r>
              <a:rPr sz="1000" spc="35" dirty="0">
                <a:latin typeface="Times New Roman"/>
                <a:cs typeface="Times New Roman"/>
              </a:rPr>
              <a:t>requests </a:t>
            </a:r>
            <a:r>
              <a:rPr sz="1000" spc="45" dirty="0">
                <a:latin typeface="Times New Roman"/>
                <a:cs typeface="Times New Roman"/>
              </a:rPr>
              <a:t>that </a:t>
            </a:r>
            <a:r>
              <a:rPr sz="1000" spc="15" dirty="0">
                <a:latin typeface="Times New Roman"/>
                <a:cs typeface="Times New Roman"/>
              </a:rPr>
              <a:t>McKee </a:t>
            </a:r>
            <a:r>
              <a:rPr sz="1000" spc="40" dirty="0">
                <a:latin typeface="Times New Roman"/>
                <a:cs typeface="Times New Roman"/>
              </a:rPr>
              <a:t>perform the </a:t>
            </a:r>
            <a:r>
              <a:rPr sz="1000" spc="5" dirty="0">
                <a:latin typeface="Times New Roman"/>
                <a:cs typeface="Times New Roman"/>
              </a:rPr>
              <a:t>following</a:t>
            </a:r>
            <a:r>
              <a:rPr lang="en-US" sz="1000" spc="5" dirty="0">
                <a:latin typeface="Times New Roman"/>
                <a:cs typeface="Times New Roman"/>
              </a:rPr>
              <a:t> </a:t>
            </a:r>
            <a:r>
              <a:rPr sz="1000" spc="30" dirty="0">
                <a:latin typeface="Times New Roman"/>
                <a:cs typeface="Times New Roman"/>
              </a:rPr>
              <a:t>two </a:t>
            </a:r>
            <a:r>
              <a:rPr sz="1000" spc="15" dirty="0">
                <a:latin typeface="Times New Roman"/>
                <a:cs typeface="Times New Roman"/>
              </a:rPr>
              <a:t>risk analyses</a:t>
            </a:r>
            <a:r>
              <a:rPr lang="en-US" sz="1000" spc="15" dirty="0">
                <a:latin typeface="Times New Roman"/>
                <a:cs typeface="Times New Roman"/>
              </a:rPr>
              <a:t>  </a:t>
            </a:r>
            <a:r>
              <a:rPr sz="1000" spc="50" dirty="0">
                <a:latin typeface="Times New Roman"/>
                <a:cs typeface="Times New Roman"/>
              </a:rPr>
              <a:t>on</a:t>
            </a:r>
            <a:endParaRPr sz="1000" dirty="0">
              <a:latin typeface="Times New Roman"/>
              <a:cs typeface="Times New Roman"/>
            </a:endParaRPr>
          </a:p>
          <a:p>
            <a:pPr marL="12700">
              <a:spcBef>
                <a:spcPts val="50"/>
              </a:spcBef>
            </a:pPr>
            <a:r>
              <a:rPr sz="1000" spc="-25" dirty="0">
                <a:latin typeface="Times New Roman"/>
                <a:cs typeface="Times New Roman"/>
              </a:rPr>
              <a:t>Flusk’s</a:t>
            </a:r>
            <a:r>
              <a:rPr sz="1000" spc="-70" dirty="0">
                <a:latin typeface="Times New Roman"/>
                <a:cs typeface="Times New Roman"/>
              </a:rPr>
              <a:t> </a:t>
            </a:r>
            <a:r>
              <a:rPr sz="1000" spc="15" dirty="0">
                <a:latin typeface="Times New Roman"/>
                <a:cs typeface="Times New Roman"/>
              </a:rPr>
              <a:t>portfolio:</a:t>
            </a:r>
            <a:endParaRPr sz="1000" dirty="0">
              <a:latin typeface="Times New Roman"/>
              <a:cs typeface="Times New Roman"/>
            </a:endParaRPr>
          </a:p>
          <a:p>
            <a:pPr marL="876300" marR="40005" indent="-673735">
              <a:lnSpc>
                <a:spcPct val="104200"/>
              </a:lnSpc>
              <a:spcBef>
                <a:spcPts val="595"/>
              </a:spcBef>
              <a:tabLst>
                <a:tab pos="876300" algn="l"/>
              </a:tabLst>
            </a:pPr>
            <a:r>
              <a:rPr sz="1000" dirty="0">
                <a:latin typeface="Times New Roman"/>
                <a:cs typeface="Times New Roman"/>
              </a:rPr>
              <a:t>Analysis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1	</a:t>
            </a:r>
            <a:r>
              <a:rPr sz="1000" spc="5" dirty="0">
                <a:latin typeface="Times New Roman"/>
                <a:cs typeface="Times New Roman"/>
              </a:rPr>
              <a:t>Use </a:t>
            </a:r>
            <a:r>
              <a:rPr sz="1000" spc="20" dirty="0">
                <a:latin typeface="Times New Roman"/>
                <a:cs typeface="Times New Roman"/>
              </a:rPr>
              <a:t>scenario </a:t>
            </a:r>
            <a:r>
              <a:rPr sz="1000" spc="5" dirty="0">
                <a:latin typeface="Times New Roman"/>
                <a:cs typeface="Times New Roman"/>
              </a:rPr>
              <a:t>analysis </a:t>
            </a:r>
            <a:r>
              <a:rPr sz="1000" spc="35" dirty="0">
                <a:latin typeface="Times New Roman"/>
                <a:cs typeface="Times New Roman"/>
              </a:rPr>
              <a:t>to </a:t>
            </a:r>
            <a:r>
              <a:rPr sz="1000" spc="15" dirty="0">
                <a:latin typeface="Times New Roman"/>
                <a:cs typeface="Times New Roman"/>
              </a:rPr>
              <a:t>evaluate </a:t>
            </a:r>
            <a:r>
              <a:rPr sz="1000" spc="35" dirty="0">
                <a:latin typeface="Times New Roman"/>
                <a:cs typeface="Times New Roman"/>
              </a:rPr>
              <a:t>the </a:t>
            </a:r>
            <a:r>
              <a:rPr sz="1000" spc="30" dirty="0">
                <a:latin typeface="Times New Roman"/>
                <a:cs typeface="Times New Roman"/>
              </a:rPr>
              <a:t>impact </a:t>
            </a:r>
            <a:r>
              <a:rPr sz="1000" spc="40" dirty="0">
                <a:latin typeface="Times New Roman"/>
                <a:cs typeface="Times New Roman"/>
              </a:rPr>
              <a:t>on </a:t>
            </a:r>
            <a:r>
              <a:rPr sz="1000" spc="10" dirty="0">
                <a:latin typeface="Times New Roman"/>
                <a:cs typeface="Times New Roman"/>
              </a:rPr>
              <a:t>risk </a:t>
            </a:r>
            <a:r>
              <a:rPr sz="1000" spc="35" dirty="0">
                <a:latin typeface="Times New Roman"/>
                <a:cs typeface="Times New Roman"/>
              </a:rPr>
              <a:t>and </a:t>
            </a:r>
            <a:r>
              <a:rPr sz="1000" spc="45" dirty="0">
                <a:latin typeface="Times New Roman"/>
                <a:cs typeface="Times New Roman"/>
              </a:rPr>
              <a:t>return</a:t>
            </a:r>
            <a:r>
              <a:rPr sz="1000" spc="-6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of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10" dirty="0">
                <a:latin typeface="Times New Roman"/>
                <a:cs typeface="Times New Roman"/>
              </a:rPr>
              <a:t>a</a:t>
            </a:r>
            <a:r>
              <a:rPr lang="en-US" sz="1000" spc="10" dirty="0">
                <a:latin typeface="Times New Roman"/>
                <a:cs typeface="Times New Roman"/>
              </a:rPr>
              <a:t> </a:t>
            </a:r>
            <a:r>
              <a:rPr sz="1000" spc="30" dirty="0">
                <a:latin typeface="Times New Roman"/>
                <a:cs typeface="Times New Roman"/>
              </a:rPr>
              <a:t>repeat </a:t>
            </a:r>
            <a:r>
              <a:rPr sz="1000" spc="-5" dirty="0">
                <a:latin typeface="Times New Roman"/>
                <a:cs typeface="Times New Roman"/>
              </a:rPr>
              <a:t>of </a:t>
            </a:r>
            <a:r>
              <a:rPr sz="1000" spc="35" dirty="0">
                <a:latin typeface="Times New Roman"/>
                <a:cs typeface="Times New Roman"/>
              </a:rPr>
              <a:t>the </a:t>
            </a:r>
            <a:r>
              <a:rPr sz="1000" spc="15" dirty="0">
                <a:latin typeface="Times New Roman"/>
                <a:cs typeface="Times New Roman"/>
              </a:rPr>
              <a:t>last </a:t>
            </a:r>
            <a:r>
              <a:rPr sz="1000" spc="10" dirty="0">
                <a:latin typeface="Times New Roman"/>
                <a:cs typeface="Times New Roman"/>
              </a:rPr>
              <a:t>financial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10" dirty="0">
                <a:latin typeface="Times New Roman"/>
                <a:cs typeface="Times New Roman"/>
              </a:rPr>
              <a:t>crisis.</a:t>
            </a:r>
            <a:endParaRPr sz="1000" dirty="0">
              <a:latin typeface="Times New Roman"/>
              <a:cs typeface="Times New Roman"/>
            </a:endParaRPr>
          </a:p>
          <a:p>
            <a:pPr marL="876300" marR="120014" indent="-673735">
              <a:lnSpc>
                <a:spcPct val="104200"/>
              </a:lnSpc>
              <a:spcBef>
                <a:spcPts val="295"/>
              </a:spcBef>
              <a:tabLst>
                <a:tab pos="876300" algn="l"/>
              </a:tabLst>
            </a:pPr>
            <a:r>
              <a:rPr sz="1000" dirty="0">
                <a:latin typeface="Times New Roman"/>
                <a:cs typeface="Times New Roman"/>
              </a:rPr>
              <a:t>Analysis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2	</a:t>
            </a:r>
            <a:r>
              <a:rPr sz="1000" spc="15" dirty="0">
                <a:latin typeface="Times New Roman"/>
                <a:cs typeface="Times New Roman"/>
              </a:rPr>
              <a:t>Estimate over </a:t>
            </a:r>
            <a:r>
              <a:rPr sz="1000" spc="30" dirty="0">
                <a:latin typeface="Times New Roman"/>
                <a:cs typeface="Times New Roman"/>
              </a:rPr>
              <a:t>one </a:t>
            </a:r>
            <a:r>
              <a:rPr sz="1000" spc="-10" dirty="0">
                <a:latin typeface="Times New Roman"/>
                <a:cs typeface="Times New Roman"/>
              </a:rPr>
              <a:t>year, </a:t>
            </a:r>
            <a:r>
              <a:rPr sz="1000" spc="20" dirty="0">
                <a:latin typeface="Times New Roman"/>
                <a:cs typeface="Times New Roman"/>
              </a:rPr>
              <a:t>with </a:t>
            </a:r>
            <a:r>
              <a:rPr sz="1000" spc="10" dirty="0">
                <a:latin typeface="Times New Roman"/>
                <a:cs typeface="Times New Roman"/>
              </a:rPr>
              <a:t>a </a:t>
            </a:r>
            <a:r>
              <a:rPr sz="1000" spc="-45" dirty="0">
                <a:latin typeface="Times New Roman"/>
                <a:cs typeface="Times New Roman"/>
              </a:rPr>
              <a:t>95% </a:t>
            </a:r>
            <a:r>
              <a:rPr sz="1000" spc="-5" dirty="0">
                <a:latin typeface="Times New Roman"/>
                <a:cs typeface="Times New Roman"/>
              </a:rPr>
              <a:t>level of </a:t>
            </a:r>
            <a:r>
              <a:rPr sz="1000" spc="15" dirty="0">
                <a:latin typeface="Times New Roman"/>
                <a:cs typeface="Times New Roman"/>
              </a:rPr>
              <a:t>confidence,</a:t>
            </a:r>
            <a:r>
              <a:rPr sz="1000" spc="125" dirty="0">
                <a:latin typeface="Times New Roman"/>
                <a:cs typeface="Times New Roman"/>
              </a:rPr>
              <a:t> </a:t>
            </a:r>
            <a:r>
              <a:rPr sz="1000" spc="20" dirty="0">
                <a:latin typeface="Times New Roman"/>
                <a:cs typeface="Times New Roman"/>
              </a:rPr>
              <a:t>how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40" dirty="0">
                <a:latin typeface="Times New Roman"/>
                <a:cs typeface="Times New Roman"/>
              </a:rPr>
              <a:t>much</a:t>
            </a:r>
            <a:r>
              <a:rPr lang="en-US" sz="1000" spc="40" dirty="0">
                <a:latin typeface="Times New Roman"/>
                <a:cs typeface="Times New Roman"/>
              </a:rPr>
              <a:t> </a:t>
            </a:r>
            <a:r>
              <a:rPr sz="1000" spc="-25" dirty="0" err="1">
                <a:latin typeface="Times New Roman"/>
                <a:cs typeface="Times New Roman"/>
              </a:rPr>
              <a:t>Flusk’s</a:t>
            </a:r>
            <a:r>
              <a:rPr sz="1000" spc="-25" dirty="0">
                <a:latin typeface="Times New Roman"/>
                <a:cs typeface="Times New Roman"/>
              </a:rPr>
              <a:t> </a:t>
            </a:r>
            <a:r>
              <a:rPr sz="1000" spc="20" dirty="0">
                <a:latin typeface="Times New Roman"/>
                <a:cs typeface="Times New Roman"/>
              </a:rPr>
              <a:t>assets could </a:t>
            </a:r>
            <a:r>
              <a:rPr sz="1000" spc="35" dirty="0">
                <a:latin typeface="Times New Roman"/>
                <a:cs typeface="Times New Roman"/>
              </a:rPr>
              <a:t>underperform </a:t>
            </a:r>
            <a:r>
              <a:rPr sz="1000" spc="20" dirty="0">
                <a:latin typeface="Times New Roman"/>
                <a:cs typeface="Times New Roman"/>
              </a:rPr>
              <a:t>its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liabilities.</a:t>
            </a:r>
            <a:endParaRPr sz="1000" dirty="0">
              <a:latin typeface="Times New Roman"/>
              <a:cs typeface="Times New Roman"/>
            </a:endParaRPr>
          </a:p>
          <a:p>
            <a:pPr marL="12700" marR="5080" indent="190500" algn="just">
              <a:lnSpc>
                <a:spcPct val="104200"/>
              </a:lnSpc>
              <a:spcBef>
                <a:spcPts val="595"/>
              </a:spcBef>
            </a:pPr>
            <a:r>
              <a:rPr sz="1000" spc="20" dirty="0">
                <a:latin typeface="Times New Roman"/>
                <a:cs typeface="Times New Roman"/>
              </a:rPr>
              <a:t>Ming </a:t>
            </a:r>
            <a:r>
              <a:rPr sz="1000" spc="35" dirty="0">
                <a:latin typeface="Times New Roman"/>
                <a:cs typeface="Times New Roman"/>
              </a:rPr>
              <a:t>recommends </a:t>
            </a:r>
            <a:r>
              <a:rPr sz="1000" spc="25" dirty="0">
                <a:latin typeface="Times New Roman"/>
                <a:cs typeface="Times New Roman"/>
              </a:rPr>
              <a:t>purchasing </a:t>
            </a:r>
            <a:r>
              <a:rPr sz="1000" spc="5" dirty="0">
                <a:latin typeface="Times New Roman"/>
                <a:cs typeface="Times New Roman"/>
              </a:rPr>
              <a:t>newly </a:t>
            </a:r>
            <a:r>
              <a:rPr sz="1000" spc="15" dirty="0">
                <a:latin typeface="Times New Roman"/>
                <a:cs typeface="Times New Roman"/>
              </a:rPr>
              <a:t>issued </a:t>
            </a:r>
            <a:r>
              <a:rPr sz="1000" spc="20" dirty="0">
                <a:latin typeface="Times New Roman"/>
                <a:cs typeface="Times New Roman"/>
              </a:rPr>
              <a:t>emerging </a:t>
            </a:r>
            <a:r>
              <a:rPr sz="1000" spc="30" dirty="0">
                <a:latin typeface="Times New Roman"/>
                <a:cs typeface="Times New Roman"/>
              </a:rPr>
              <a:t>market corporate </a:t>
            </a:r>
            <a:r>
              <a:rPr sz="1000" spc="35" dirty="0">
                <a:latin typeface="Times New Roman"/>
                <a:cs typeface="Times New Roman"/>
              </a:rPr>
              <a:t>bonds</a:t>
            </a:r>
            <a:r>
              <a:rPr lang="en-US" sz="1000" spc="35" dirty="0">
                <a:latin typeface="Times New Roman"/>
                <a:cs typeface="Times New Roman"/>
              </a:rPr>
              <a:t> </a:t>
            </a:r>
            <a:r>
              <a:rPr sz="1000" spc="40" dirty="0">
                <a:latin typeface="Times New Roman"/>
                <a:cs typeface="Times New Roman"/>
              </a:rPr>
              <a:t>that </a:t>
            </a:r>
            <a:r>
              <a:rPr sz="1000" spc="5" dirty="0">
                <a:latin typeface="Times New Roman"/>
                <a:cs typeface="Times New Roman"/>
              </a:rPr>
              <a:t>have </a:t>
            </a:r>
            <a:r>
              <a:rPr sz="1000" spc="35" dirty="0">
                <a:latin typeface="Times New Roman"/>
                <a:cs typeface="Times New Roman"/>
              </a:rPr>
              <a:t>embedded </a:t>
            </a:r>
            <a:r>
              <a:rPr sz="1000" spc="25" dirty="0">
                <a:latin typeface="Times New Roman"/>
                <a:cs typeface="Times New Roman"/>
              </a:rPr>
              <a:t>options. </a:t>
            </a:r>
            <a:r>
              <a:rPr sz="1000" spc="30" dirty="0">
                <a:latin typeface="Times New Roman"/>
                <a:cs typeface="Times New Roman"/>
              </a:rPr>
              <a:t>Prior </a:t>
            </a:r>
            <a:r>
              <a:rPr sz="1000" spc="35" dirty="0">
                <a:latin typeface="Times New Roman"/>
                <a:cs typeface="Times New Roman"/>
              </a:rPr>
              <a:t>to </a:t>
            </a:r>
            <a:r>
              <a:rPr sz="1000" spc="10" dirty="0">
                <a:latin typeface="Times New Roman"/>
                <a:cs typeface="Times New Roman"/>
              </a:rPr>
              <a:t>buying </a:t>
            </a:r>
            <a:r>
              <a:rPr sz="1000" spc="35" dirty="0">
                <a:latin typeface="Times New Roman"/>
                <a:cs typeface="Times New Roman"/>
              </a:rPr>
              <a:t>the </a:t>
            </a:r>
            <a:r>
              <a:rPr sz="1000" spc="25" dirty="0">
                <a:latin typeface="Times New Roman"/>
                <a:cs typeface="Times New Roman"/>
              </a:rPr>
              <a:t>bonds, </a:t>
            </a:r>
            <a:r>
              <a:rPr sz="1000" spc="20" dirty="0">
                <a:latin typeface="Times New Roman"/>
                <a:cs typeface="Times New Roman"/>
              </a:rPr>
              <a:t>Ming </a:t>
            </a:r>
            <a:r>
              <a:rPr sz="1000" spc="25" dirty="0">
                <a:latin typeface="Times New Roman"/>
                <a:cs typeface="Times New Roman"/>
              </a:rPr>
              <a:t>wants </a:t>
            </a:r>
            <a:r>
              <a:rPr sz="1000" spc="5" dirty="0">
                <a:latin typeface="Times New Roman"/>
                <a:cs typeface="Times New Roman"/>
              </a:rPr>
              <a:t>McKee </a:t>
            </a:r>
            <a:r>
              <a:rPr sz="1000" spc="35" dirty="0">
                <a:latin typeface="Times New Roman"/>
                <a:cs typeface="Times New Roman"/>
              </a:rPr>
              <a:t>to </a:t>
            </a:r>
            <a:r>
              <a:rPr sz="1000" spc="20" dirty="0" err="1">
                <a:latin typeface="Times New Roman"/>
                <a:cs typeface="Times New Roman"/>
              </a:rPr>
              <a:t>esti</a:t>
            </a:r>
            <a:r>
              <a:rPr sz="1000" spc="20" dirty="0">
                <a:latin typeface="Times New Roman"/>
                <a:cs typeface="Times New Roman"/>
              </a:rPr>
              <a:t>-</a:t>
            </a:r>
            <a:r>
              <a:rPr lang="en-US" sz="1000" spc="20" dirty="0">
                <a:latin typeface="Times New Roman"/>
                <a:cs typeface="Times New Roman"/>
              </a:rPr>
              <a:t> </a:t>
            </a:r>
            <a:r>
              <a:rPr sz="1000" spc="30" dirty="0">
                <a:latin typeface="Times New Roman"/>
                <a:cs typeface="Times New Roman"/>
              </a:rPr>
              <a:t>mate </a:t>
            </a:r>
            <a:r>
              <a:rPr sz="1000" spc="35" dirty="0">
                <a:latin typeface="Times New Roman"/>
                <a:cs typeface="Times New Roman"/>
              </a:rPr>
              <a:t>the </a:t>
            </a:r>
            <a:r>
              <a:rPr sz="1000" spc="5" dirty="0">
                <a:latin typeface="Times New Roman"/>
                <a:cs typeface="Times New Roman"/>
              </a:rPr>
              <a:t>effect </a:t>
            </a:r>
            <a:r>
              <a:rPr sz="1000" spc="-5" dirty="0">
                <a:latin typeface="Times New Roman"/>
                <a:cs typeface="Times New Roman"/>
              </a:rPr>
              <a:t>of </a:t>
            </a:r>
            <a:r>
              <a:rPr sz="1000" spc="35" dirty="0">
                <a:latin typeface="Times New Roman"/>
                <a:cs typeface="Times New Roman"/>
              </a:rPr>
              <a:t>the </a:t>
            </a:r>
            <a:r>
              <a:rPr sz="1000" spc="30" dirty="0">
                <a:latin typeface="Times New Roman"/>
                <a:cs typeface="Times New Roman"/>
              </a:rPr>
              <a:t>purchase </a:t>
            </a:r>
            <a:r>
              <a:rPr sz="1000" spc="40" dirty="0">
                <a:latin typeface="Times New Roman"/>
                <a:cs typeface="Times New Roman"/>
              </a:rPr>
              <a:t>on </a:t>
            </a:r>
            <a:r>
              <a:rPr sz="1000" spc="-25" dirty="0">
                <a:latin typeface="Times New Roman"/>
                <a:cs typeface="Times New Roman"/>
              </a:rPr>
              <a:t>Flusk’s </a:t>
            </a:r>
            <a:r>
              <a:rPr sz="1000" spc="-30" dirty="0">
                <a:latin typeface="Times New Roman"/>
                <a:cs typeface="Times New Roman"/>
              </a:rPr>
              <a:t>VaR. </a:t>
            </a:r>
            <a:r>
              <a:rPr sz="1000" spc="5" dirty="0">
                <a:latin typeface="Times New Roman"/>
                <a:cs typeface="Times New Roman"/>
              </a:rPr>
              <a:t>McKee </a:t>
            </a:r>
            <a:r>
              <a:rPr sz="1000" spc="10" dirty="0">
                <a:latin typeface="Times New Roman"/>
                <a:cs typeface="Times New Roman"/>
              </a:rPr>
              <a:t>suggests </a:t>
            </a:r>
            <a:r>
              <a:rPr sz="1000" spc="35" dirty="0">
                <a:latin typeface="Times New Roman"/>
                <a:cs typeface="Times New Roman"/>
              </a:rPr>
              <a:t>running </a:t>
            </a:r>
            <a:r>
              <a:rPr sz="1000" spc="10" dirty="0">
                <a:latin typeface="Times New Roman"/>
                <a:cs typeface="Times New Roman"/>
              </a:rPr>
              <a:t>a </a:t>
            </a:r>
            <a:r>
              <a:rPr sz="1000" spc="20" dirty="0">
                <a:latin typeface="Times New Roman"/>
                <a:cs typeface="Times New Roman"/>
              </a:rPr>
              <a:t>stress </a:t>
            </a:r>
            <a:r>
              <a:rPr sz="1000" spc="30" dirty="0">
                <a:latin typeface="Times New Roman"/>
                <a:cs typeface="Times New Roman"/>
              </a:rPr>
              <a:t>test</a:t>
            </a:r>
            <a:r>
              <a:rPr lang="en-US" sz="1000" spc="30" dirty="0">
                <a:latin typeface="Times New Roman"/>
                <a:cs typeface="Times New Roman"/>
              </a:rPr>
              <a:t> </a:t>
            </a:r>
            <a:r>
              <a:rPr sz="1000" spc="15" dirty="0">
                <a:latin typeface="Times New Roman"/>
                <a:cs typeface="Times New Roman"/>
              </a:rPr>
              <a:t>using </a:t>
            </a:r>
            <a:r>
              <a:rPr sz="1000" spc="10" dirty="0">
                <a:latin typeface="Times New Roman"/>
                <a:cs typeface="Times New Roman"/>
              </a:rPr>
              <a:t>a </a:t>
            </a:r>
            <a:r>
              <a:rPr sz="1000" spc="20" dirty="0">
                <a:latin typeface="Times New Roman"/>
                <a:cs typeface="Times New Roman"/>
              </a:rPr>
              <a:t>historical </a:t>
            </a:r>
            <a:r>
              <a:rPr sz="1000" spc="30" dirty="0">
                <a:latin typeface="Times New Roman"/>
                <a:cs typeface="Times New Roman"/>
              </a:rPr>
              <a:t>period </a:t>
            </a:r>
            <a:r>
              <a:rPr sz="1000" spc="5" dirty="0">
                <a:latin typeface="Times New Roman"/>
                <a:cs typeface="Times New Roman"/>
              </a:rPr>
              <a:t>specific </a:t>
            </a:r>
            <a:r>
              <a:rPr sz="1000" spc="35" dirty="0">
                <a:latin typeface="Times New Roman"/>
                <a:cs typeface="Times New Roman"/>
              </a:rPr>
              <a:t>to </a:t>
            </a:r>
            <a:r>
              <a:rPr sz="1000" spc="20" dirty="0">
                <a:latin typeface="Times New Roman"/>
                <a:cs typeface="Times New Roman"/>
              </a:rPr>
              <a:t>emerging </a:t>
            </a:r>
            <a:r>
              <a:rPr sz="1000" spc="30" dirty="0">
                <a:latin typeface="Times New Roman"/>
                <a:cs typeface="Times New Roman"/>
              </a:rPr>
              <a:t>markets </a:t>
            </a:r>
            <a:r>
              <a:rPr sz="1000" spc="40" dirty="0">
                <a:latin typeface="Times New Roman"/>
                <a:cs typeface="Times New Roman"/>
              </a:rPr>
              <a:t>that </a:t>
            </a:r>
            <a:r>
              <a:rPr sz="1000" spc="25" dirty="0">
                <a:latin typeface="Times New Roman"/>
                <a:cs typeface="Times New Roman"/>
              </a:rPr>
              <a:t>encompassed </a:t>
            </a:r>
            <a:r>
              <a:rPr sz="1000" spc="35" dirty="0">
                <a:latin typeface="Times New Roman"/>
                <a:cs typeface="Times New Roman"/>
              </a:rPr>
              <a:t>an</a:t>
            </a:r>
            <a:r>
              <a:rPr sz="1000" spc="-85" dirty="0">
                <a:latin typeface="Times New Roman"/>
                <a:cs typeface="Times New Roman"/>
              </a:rPr>
              <a:t> </a:t>
            </a:r>
            <a:r>
              <a:rPr sz="1000" spc="25" dirty="0">
                <a:latin typeface="Times New Roman"/>
                <a:cs typeface="Times New Roman"/>
              </a:rPr>
              <a:t>extreme</a:t>
            </a:r>
            <a:r>
              <a:rPr lang="en-US" sz="1000" spc="25" dirty="0">
                <a:latin typeface="Times New Roman"/>
                <a:cs typeface="Times New Roman"/>
              </a:rPr>
              <a:t> </a:t>
            </a:r>
            <a:r>
              <a:rPr sz="1000" spc="20" dirty="0">
                <a:latin typeface="Times New Roman"/>
                <a:cs typeface="Times New Roman"/>
              </a:rPr>
              <a:t>change </a:t>
            </a:r>
            <a:r>
              <a:rPr sz="1000" spc="25" dirty="0">
                <a:latin typeface="Times New Roman"/>
                <a:cs typeface="Times New Roman"/>
              </a:rPr>
              <a:t>in credit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20" dirty="0">
                <a:latin typeface="Times New Roman"/>
                <a:cs typeface="Times New Roman"/>
              </a:rPr>
              <a:t>spreads.</a:t>
            </a:r>
            <a:endParaRPr sz="1000" dirty="0">
              <a:latin typeface="Times New Roman"/>
              <a:cs typeface="Times New Roman"/>
            </a:endParaRPr>
          </a:p>
          <a:p>
            <a:pPr marL="12700" marR="5080" indent="190500" algn="just">
              <a:lnSpc>
                <a:spcPct val="104200"/>
              </a:lnSpc>
            </a:pPr>
            <a:r>
              <a:rPr sz="1000" spc="5" dirty="0">
                <a:latin typeface="Times New Roman"/>
                <a:cs typeface="Times New Roman"/>
              </a:rPr>
              <a:t>At </a:t>
            </a:r>
            <a:r>
              <a:rPr sz="1000" spc="35" dirty="0">
                <a:latin typeface="Times New Roman"/>
                <a:cs typeface="Times New Roman"/>
              </a:rPr>
              <a:t>the </a:t>
            </a:r>
            <a:r>
              <a:rPr sz="1000" spc="20" dirty="0">
                <a:latin typeface="Times New Roman"/>
                <a:cs typeface="Times New Roman"/>
              </a:rPr>
              <a:t>conclusion </a:t>
            </a:r>
            <a:r>
              <a:rPr sz="1000" spc="-5" dirty="0">
                <a:latin typeface="Times New Roman"/>
                <a:cs typeface="Times New Roman"/>
              </a:rPr>
              <a:t>of </a:t>
            </a:r>
            <a:r>
              <a:rPr sz="1000" spc="30" dirty="0">
                <a:latin typeface="Times New Roman"/>
                <a:cs typeface="Times New Roman"/>
              </a:rPr>
              <a:t>their </a:t>
            </a:r>
            <a:r>
              <a:rPr sz="1000" spc="15" dirty="0">
                <a:latin typeface="Times New Roman"/>
                <a:cs typeface="Times New Roman"/>
              </a:rPr>
              <a:t>conversation, </a:t>
            </a:r>
            <a:r>
              <a:rPr sz="1000" spc="20" dirty="0">
                <a:latin typeface="Times New Roman"/>
                <a:cs typeface="Times New Roman"/>
              </a:rPr>
              <a:t>Ming </a:t>
            </a:r>
            <a:r>
              <a:rPr sz="1000" spc="5" dirty="0">
                <a:latin typeface="Times New Roman"/>
                <a:cs typeface="Times New Roman"/>
              </a:rPr>
              <a:t>asks </a:t>
            </a:r>
            <a:r>
              <a:rPr sz="1000" spc="35" dirty="0">
                <a:latin typeface="Times New Roman"/>
                <a:cs typeface="Times New Roman"/>
              </a:rPr>
              <a:t>the </a:t>
            </a:r>
            <a:r>
              <a:rPr sz="1000" dirty="0">
                <a:latin typeface="Times New Roman"/>
                <a:cs typeface="Times New Roman"/>
              </a:rPr>
              <a:t>following </a:t>
            </a:r>
            <a:r>
              <a:rPr sz="1000" spc="30" dirty="0">
                <a:latin typeface="Times New Roman"/>
                <a:cs typeface="Times New Roman"/>
              </a:rPr>
              <a:t>question </a:t>
            </a:r>
            <a:r>
              <a:rPr sz="1000" spc="35" dirty="0">
                <a:latin typeface="Times New Roman"/>
                <a:cs typeface="Times New Roman"/>
              </a:rPr>
              <a:t>about</a:t>
            </a:r>
            <a:r>
              <a:rPr lang="en-US" sz="1000" spc="35" dirty="0">
                <a:latin typeface="Times New Roman"/>
                <a:cs typeface="Times New Roman"/>
              </a:rPr>
              <a:t> </a:t>
            </a:r>
            <a:r>
              <a:rPr sz="1000" spc="10" dirty="0">
                <a:latin typeface="Times New Roman"/>
                <a:cs typeface="Times New Roman"/>
              </a:rPr>
              <a:t>risk </a:t>
            </a:r>
            <a:r>
              <a:rPr sz="1000" spc="35" dirty="0">
                <a:latin typeface="Times New Roman"/>
                <a:cs typeface="Times New Roman"/>
              </a:rPr>
              <a:t>management </a:t>
            </a:r>
            <a:r>
              <a:rPr sz="1000" spc="10" dirty="0">
                <a:latin typeface="Times New Roman"/>
                <a:cs typeface="Times New Roman"/>
              </a:rPr>
              <a:t>tools: </a:t>
            </a:r>
            <a:r>
              <a:rPr sz="1000" spc="30" dirty="0">
                <a:latin typeface="Times New Roman"/>
                <a:cs typeface="Times New Roman"/>
              </a:rPr>
              <a:t>“What </a:t>
            </a:r>
            <a:r>
              <a:rPr sz="1000" spc="20" dirty="0">
                <a:latin typeface="Times New Roman"/>
                <a:cs typeface="Times New Roman"/>
              </a:rPr>
              <a:t>are </a:t>
            </a:r>
            <a:r>
              <a:rPr sz="1000" spc="35" dirty="0">
                <a:latin typeface="Times New Roman"/>
                <a:cs typeface="Times New Roman"/>
              </a:rPr>
              <a:t>the </a:t>
            </a:r>
            <a:r>
              <a:rPr sz="1000" spc="15" dirty="0">
                <a:latin typeface="Times New Roman"/>
                <a:cs typeface="Times New Roman"/>
              </a:rPr>
              <a:t>advantages </a:t>
            </a:r>
            <a:r>
              <a:rPr sz="1000" spc="-5" dirty="0">
                <a:latin typeface="Times New Roman"/>
                <a:cs typeface="Times New Roman"/>
              </a:rPr>
              <a:t>of </a:t>
            </a:r>
            <a:r>
              <a:rPr sz="1000" spc="-45" dirty="0">
                <a:latin typeface="Times New Roman"/>
                <a:cs typeface="Times New Roman"/>
              </a:rPr>
              <a:t>VaR </a:t>
            </a:r>
            <a:r>
              <a:rPr sz="1000" spc="30" dirty="0">
                <a:latin typeface="Times New Roman"/>
                <a:cs typeface="Times New Roman"/>
              </a:rPr>
              <a:t>compared </a:t>
            </a:r>
            <a:r>
              <a:rPr sz="1000" spc="20" dirty="0">
                <a:latin typeface="Times New Roman"/>
                <a:cs typeface="Times New Roman"/>
              </a:rPr>
              <a:t>with </a:t>
            </a:r>
            <a:r>
              <a:rPr sz="1000" spc="40" dirty="0">
                <a:latin typeface="Times New Roman"/>
                <a:cs typeface="Times New Roman"/>
              </a:rPr>
              <a:t>other </a:t>
            </a:r>
            <a:r>
              <a:rPr sz="1000" spc="10" dirty="0">
                <a:latin typeface="Times New Roman"/>
                <a:cs typeface="Times New Roman"/>
              </a:rPr>
              <a:t>risk</a:t>
            </a:r>
            <a:r>
              <a:rPr lang="en-US" sz="1000" spc="10" dirty="0">
                <a:latin typeface="Times New Roman"/>
                <a:cs typeface="Times New Roman"/>
              </a:rPr>
              <a:t> </a:t>
            </a:r>
            <a:r>
              <a:rPr sz="1000" spc="10" dirty="0">
                <a:latin typeface="Times New Roman"/>
                <a:cs typeface="Times New Roman"/>
              </a:rPr>
              <a:t>measures?”</a:t>
            </a:r>
            <a:endParaRPr sz="1000" dirty="0">
              <a:latin typeface="Times New Roman"/>
              <a:cs typeface="Times New Roman"/>
            </a:endParaRPr>
          </a:p>
          <a:p>
            <a:pPr marL="12700">
              <a:spcBef>
                <a:spcPts val="655"/>
              </a:spcBef>
            </a:pPr>
            <a:r>
              <a:rPr sz="1000" b="1" spc="-85" dirty="0">
                <a:latin typeface="Calibri"/>
                <a:cs typeface="Calibri"/>
              </a:rPr>
              <a:t>12</a:t>
            </a:r>
            <a:r>
              <a:rPr lang="en-US" sz="1000" b="1" spc="-85" dirty="0">
                <a:latin typeface="Calibri"/>
                <a:cs typeface="Calibri"/>
              </a:rPr>
              <a:t>  </a:t>
            </a:r>
            <a:r>
              <a:rPr sz="1000" b="1" spc="-85" dirty="0">
                <a:latin typeface="Calibri"/>
                <a:cs typeface="Calibri"/>
              </a:rPr>
              <a:t> </a:t>
            </a:r>
            <a:r>
              <a:rPr sz="1000" spc="10" dirty="0">
                <a:latin typeface="Times New Roman"/>
                <a:cs typeface="Times New Roman"/>
              </a:rPr>
              <a:t>Based </a:t>
            </a:r>
            <a:r>
              <a:rPr sz="1000" spc="40" dirty="0">
                <a:latin typeface="Times New Roman"/>
                <a:cs typeface="Times New Roman"/>
              </a:rPr>
              <a:t>on </a:t>
            </a:r>
            <a:r>
              <a:rPr sz="1000" spc="10" dirty="0">
                <a:latin typeface="Times New Roman"/>
                <a:cs typeface="Times New Roman"/>
              </a:rPr>
              <a:t>Exhibit </a:t>
            </a:r>
            <a:r>
              <a:rPr sz="1000" spc="-10" dirty="0">
                <a:latin typeface="Times New Roman"/>
                <a:cs typeface="Times New Roman"/>
              </a:rPr>
              <a:t>1, </a:t>
            </a:r>
            <a:r>
              <a:rPr sz="1000" spc="-25" dirty="0">
                <a:latin typeface="Times New Roman"/>
                <a:cs typeface="Times New Roman"/>
              </a:rPr>
              <a:t>Flusk’s </a:t>
            </a:r>
            <a:r>
              <a:rPr sz="1000" spc="20" dirty="0">
                <a:latin typeface="Times New Roman"/>
                <a:cs typeface="Times New Roman"/>
              </a:rPr>
              <a:t>portfolio </a:t>
            </a:r>
            <a:r>
              <a:rPr sz="1000" spc="-5" dirty="0">
                <a:latin typeface="Times New Roman"/>
                <a:cs typeface="Times New Roman"/>
              </a:rPr>
              <a:t>is </a:t>
            </a:r>
            <a:r>
              <a:rPr sz="1000" spc="25" dirty="0">
                <a:latin typeface="Times New Roman"/>
                <a:cs typeface="Times New Roman"/>
              </a:rPr>
              <a:t>expected </a:t>
            </a:r>
            <a:r>
              <a:rPr sz="1000" spc="35" dirty="0">
                <a:latin typeface="Times New Roman"/>
                <a:cs typeface="Times New Roman"/>
              </a:rPr>
              <a:t>to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15" dirty="0">
                <a:latin typeface="Times New Roman"/>
                <a:cs typeface="Times New Roman"/>
              </a:rPr>
              <a:t>experience:</a:t>
            </a:r>
            <a:endParaRPr sz="1000" dirty="0">
              <a:latin typeface="Times New Roman"/>
              <a:cs typeface="Times New Roman"/>
            </a:endParaRPr>
          </a:p>
          <a:p>
            <a:pPr marL="393700" indent="-190500">
              <a:spcBef>
                <a:spcPts val="35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sz="1000" spc="10" dirty="0">
                <a:latin typeface="Times New Roman"/>
                <a:cs typeface="Times New Roman"/>
              </a:rPr>
              <a:t>a </a:t>
            </a:r>
            <a:r>
              <a:rPr sz="1000" spc="40" dirty="0">
                <a:latin typeface="Times New Roman"/>
                <a:cs typeface="Times New Roman"/>
              </a:rPr>
              <a:t>minimum </a:t>
            </a:r>
            <a:r>
              <a:rPr sz="1000" dirty="0">
                <a:latin typeface="Times New Roman"/>
                <a:cs typeface="Times New Roman"/>
              </a:rPr>
              <a:t>daily </a:t>
            </a:r>
            <a:r>
              <a:rPr sz="1000" spc="5" dirty="0">
                <a:latin typeface="Times New Roman"/>
                <a:cs typeface="Times New Roman"/>
              </a:rPr>
              <a:t>loss </a:t>
            </a:r>
            <a:r>
              <a:rPr sz="1000" spc="-5" dirty="0">
                <a:latin typeface="Times New Roman"/>
                <a:cs typeface="Times New Roman"/>
              </a:rPr>
              <a:t>of </a:t>
            </a:r>
            <a:r>
              <a:rPr sz="1000" dirty="0">
                <a:latin typeface="Times New Roman"/>
                <a:cs typeface="Times New Roman"/>
              </a:rPr>
              <a:t>$1.10 </a:t>
            </a:r>
            <a:r>
              <a:rPr sz="1000" spc="15" dirty="0">
                <a:latin typeface="Times New Roman"/>
                <a:cs typeface="Times New Roman"/>
              </a:rPr>
              <a:t>million over </a:t>
            </a:r>
            <a:r>
              <a:rPr sz="1000" spc="35" dirty="0">
                <a:latin typeface="Times New Roman"/>
                <a:cs typeface="Times New Roman"/>
              </a:rPr>
              <a:t>the </a:t>
            </a:r>
            <a:r>
              <a:rPr sz="1000" spc="25" dirty="0">
                <a:latin typeface="Times New Roman"/>
                <a:cs typeface="Times New Roman"/>
              </a:rPr>
              <a:t>next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year.</a:t>
            </a:r>
            <a:endParaRPr sz="1000" dirty="0">
              <a:latin typeface="Times New Roman"/>
              <a:cs typeface="Times New Roman"/>
            </a:endParaRPr>
          </a:p>
          <a:p>
            <a:pPr marL="393700" indent="-190500">
              <a:spcBef>
                <a:spcPts val="35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sz="1000" spc="10" dirty="0">
                <a:latin typeface="Times New Roman"/>
                <a:cs typeface="Times New Roman"/>
              </a:rPr>
              <a:t>a </a:t>
            </a:r>
            <a:r>
              <a:rPr sz="1000" spc="5" dirty="0">
                <a:latin typeface="Times New Roman"/>
                <a:cs typeface="Times New Roman"/>
              </a:rPr>
              <a:t>loss </a:t>
            </a:r>
            <a:r>
              <a:rPr sz="1000" spc="15" dirty="0">
                <a:latin typeface="Times New Roman"/>
                <a:cs typeface="Times New Roman"/>
              </a:rPr>
              <a:t>over </a:t>
            </a:r>
            <a:r>
              <a:rPr sz="1000" spc="30" dirty="0">
                <a:latin typeface="Times New Roman"/>
                <a:cs typeface="Times New Roman"/>
              </a:rPr>
              <a:t>one </a:t>
            </a:r>
            <a:r>
              <a:rPr sz="1000" spc="45" dirty="0">
                <a:latin typeface="Times New Roman"/>
                <a:cs typeface="Times New Roman"/>
              </a:rPr>
              <a:t>month </a:t>
            </a:r>
            <a:r>
              <a:rPr sz="1000" spc="20" dirty="0">
                <a:latin typeface="Times New Roman"/>
                <a:cs typeface="Times New Roman"/>
              </a:rPr>
              <a:t>equal </a:t>
            </a:r>
            <a:r>
              <a:rPr sz="1000" spc="35" dirty="0">
                <a:latin typeface="Times New Roman"/>
                <a:cs typeface="Times New Roman"/>
              </a:rPr>
              <a:t>to </a:t>
            </a:r>
            <a:r>
              <a:rPr sz="1000" spc="40" dirty="0">
                <a:latin typeface="Times New Roman"/>
                <a:cs typeface="Times New Roman"/>
              </a:rPr>
              <a:t>or </a:t>
            </a:r>
            <a:r>
              <a:rPr sz="1000" spc="10" dirty="0">
                <a:latin typeface="Times New Roman"/>
                <a:cs typeface="Times New Roman"/>
              </a:rPr>
              <a:t>exceeding </a:t>
            </a:r>
            <a:r>
              <a:rPr sz="1000" dirty="0">
                <a:latin typeface="Times New Roman"/>
                <a:cs typeface="Times New Roman"/>
              </a:rPr>
              <a:t>$5.37 </a:t>
            </a:r>
            <a:r>
              <a:rPr sz="1000" spc="15" dirty="0">
                <a:latin typeface="Times New Roman"/>
                <a:cs typeface="Times New Roman"/>
              </a:rPr>
              <a:t>million </a:t>
            </a:r>
            <a:r>
              <a:rPr sz="1000" spc="-65" dirty="0">
                <a:latin typeface="Times New Roman"/>
                <a:cs typeface="Times New Roman"/>
              </a:rPr>
              <a:t>5% </a:t>
            </a:r>
            <a:r>
              <a:rPr sz="1000" spc="-5" dirty="0">
                <a:latin typeface="Times New Roman"/>
                <a:cs typeface="Times New Roman"/>
              </a:rPr>
              <a:t>of </a:t>
            </a:r>
            <a:r>
              <a:rPr sz="1000" spc="35" dirty="0">
                <a:latin typeface="Times New Roman"/>
                <a:cs typeface="Times New Roman"/>
              </a:rPr>
              <a:t>the</a:t>
            </a:r>
            <a:r>
              <a:rPr sz="1000" spc="100" dirty="0">
                <a:latin typeface="Times New Roman"/>
                <a:cs typeface="Times New Roman"/>
              </a:rPr>
              <a:t> </a:t>
            </a:r>
            <a:r>
              <a:rPr sz="1000" spc="20" dirty="0">
                <a:latin typeface="Times New Roman"/>
                <a:cs typeface="Times New Roman"/>
              </a:rPr>
              <a:t>time.</a:t>
            </a:r>
            <a:endParaRPr sz="1000" dirty="0">
              <a:latin typeface="Times New Roman"/>
              <a:cs typeface="Times New Roman"/>
            </a:endParaRPr>
          </a:p>
          <a:p>
            <a:pPr marL="393700" marR="262255" indent="-190500">
              <a:lnSpc>
                <a:spcPct val="104200"/>
              </a:lnSpc>
              <a:spcBef>
                <a:spcPts val="30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sz="1000" spc="35" dirty="0">
                <a:latin typeface="Times New Roman"/>
                <a:cs typeface="Times New Roman"/>
              </a:rPr>
              <a:t>an </a:t>
            </a:r>
            <a:r>
              <a:rPr sz="1000" spc="5" dirty="0">
                <a:latin typeface="Times New Roman"/>
                <a:cs typeface="Times New Roman"/>
              </a:rPr>
              <a:t>average </a:t>
            </a:r>
            <a:r>
              <a:rPr sz="1000" dirty="0">
                <a:latin typeface="Times New Roman"/>
                <a:cs typeface="Times New Roman"/>
              </a:rPr>
              <a:t>daily </a:t>
            </a:r>
            <a:r>
              <a:rPr sz="1000" spc="5" dirty="0">
                <a:latin typeface="Times New Roman"/>
                <a:cs typeface="Times New Roman"/>
              </a:rPr>
              <a:t>loss </a:t>
            </a:r>
            <a:r>
              <a:rPr sz="1000" spc="-5" dirty="0">
                <a:latin typeface="Times New Roman"/>
                <a:cs typeface="Times New Roman"/>
              </a:rPr>
              <a:t>of </a:t>
            </a:r>
            <a:r>
              <a:rPr sz="1000" dirty="0">
                <a:latin typeface="Times New Roman"/>
                <a:cs typeface="Times New Roman"/>
              </a:rPr>
              <a:t>$1.10 </a:t>
            </a:r>
            <a:r>
              <a:rPr sz="1000" spc="15" dirty="0">
                <a:latin typeface="Times New Roman"/>
                <a:cs typeface="Times New Roman"/>
              </a:rPr>
              <a:t>million </a:t>
            </a:r>
            <a:r>
              <a:rPr sz="1000" spc="-65" dirty="0">
                <a:latin typeface="Times New Roman"/>
                <a:cs typeface="Times New Roman"/>
              </a:rPr>
              <a:t>5% </a:t>
            </a:r>
            <a:r>
              <a:rPr sz="1000" spc="-5" dirty="0">
                <a:latin typeface="Times New Roman"/>
                <a:cs typeface="Times New Roman"/>
              </a:rPr>
              <a:t>of </a:t>
            </a:r>
            <a:r>
              <a:rPr sz="1000" spc="35" dirty="0">
                <a:latin typeface="Times New Roman"/>
                <a:cs typeface="Times New Roman"/>
              </a:rPr>
              <a:t>the </a:t>
            </a:r>
            <a:r>
              <a:rPr sz="1000" spc="30" dirty="0">
                <a:latin typeface="Times New Roman"/>
                <a:cs typeface="Times New Roman"/>
              </a:rPr>
              <a:t>time during </a:t>
            </a:r>
            <a:r>
              <a:rPr sz="1000" spc="35" dirty="0">
                <a:latin typeface="Times New Roman"/>
                <a:cs typeface="Times New Roman"/>
              </a:rPr>
              <a:t>the </a:t>
            </a:r>
            <a:r>
              <a:rPr sz="1000" spc="25" dirty="0">
                <a:latin typeface="Times New Roman"/>
                <a:cs typeface="Times New Roman"/>
              </a:rPr>
              <a:t>next </a:t>
            </a:r>
            <a:r>
              <a:rPr sz="1000" spc="5" dirty="0">
                <a:latin typeface="Times New Roman"/>
                <a:cs typeface="Times New Roman"/>
              </a:rPr>
              <a:t>250</a:t>
            </a:r>
            <a:r>
              <a:rPr lang="en-US" sz="1000" spc="5" dirty="0">
                <a:latin typeface="Times New Roman"/>
                <a:cs typeface="Times New Roman"/>
              </a:rPr>
              <a:t> </a:t>
            </a:r>
            <a:r>
              <a:rPr sz="1000" spc="30" dirty="0">
                <a:latin typeface="Times New Roman"/>
                <a:cs typeface="Times New Roman"/>
              </a:rPr>
              <a:t>trading</a:t>
            </a:r>
            <a:r>
              <a:rPr sz="1000" spc="-7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days.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3369945" y="450965"/>
            <a:ext cx="10938510" cy="2103598"/>
          </a:xfrm>
          <a:prstGeom prst="rect">
            <a:avLst/>
          </a:prstGeom>
        </p:spPr>
        <p:txBody>
          <a:bodyPr/>
          <a:lstStyle>
            <a:lvl1pPr algn="l" defTabSz="132588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6960" kern="1200" spc="-73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/>
              <a:t>Problems Set #3</a:t>
            </a:r>
          </a:p>
        </p:txBody>
      </p:sp>
    </p:spTree>
    <p:extLst>
      <p:ext uri="{BB962C8B-B14F-4D97-AF65-F5344CB8AC3E}">
        <p14:creationId xmlns:p14="http://schemas.microsoft.com/office/powerpoint/2010/main" val="2643337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2133600" y="1619250"/>
            <a:ext cx="13106400" cy="55033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3200" indent="-190500">
              <a:buFont typeface="Calibri"/>
              <a:buAutoNum type="arabicPlain" startAt="13"/>
              <a:tabLst>
                <a:tab pos="203200" algn="l"/>
              </a:tabLst>
            </a:pPr>
            <a:r>
              <a:rPr sz="1600" spc="5" dirty="0">
                <a:latin typeface="Times New Roman"/>
                <a:cs typeface="Times New Roman"/>
              </a:rPr>
              <a:t>The </a:t>
            </a:r>
            <a:r>
              <a:rPr sz="1600" spc="45" dirty="0">
                <a:latin typeface="Times New Roman"/>
                <a:cs typeface="Times New Roman"/>
              </a:rPr>
              <a:t>number </a:t>
            </a:r>
            <a:r>
              <a:rPr sz="1600" spc="-5" dirty="0">
                <a:latin typeface="Times New Roman"/>
                <a:cs typeface="Times New Roman"/>
              </a:rPr>
              <a:t>of </a:t>
            </a:r>
            <a:r>
              <a:rPr sz="1600" spc="-25" dirty="0">
                <a:latin typeface="Times New Roman"/>
                <a:cs typeface="Times New Roman"/>
              </a:rPr>
              <a:t>Flusk’s </a:t>
            </a:r>
            <a:r>
              <a:rPr sz="1600" spc="-45" dirty="0">
                <a:latin typeface="Times New Roman"/>
                <a:cs typeface="Times New Roman"/>
              </a:rPr>
              <a:t>VaR </a:t>
            </a:r>
            <a:r>
              <a:rPr sz="1600" spc="20" dirty="0">
                <a:latin typeface="Times New Roman"/>
                <a:cs typeface="Times New Roman"/>
              </a:rPr>
              <a:t>breaches </a:t>
            </a:r>
            <a:r>
              <a:rPr sz="1600" i="1" spc="10" dirty="0">
                <a:latin typeface="Palatino Linotype"/>
                <a:cs typeface="Palatino Linotype"/>
              </a:rPr>
              <a:t>most </a:t>
            </a:r>
            <a:r>
              <a:rPr sz="1600" i="1" dirty="0">
                <a:latin typeface="Palatino Linotype"/>
                <a:cs typeface="Palatino Linotype"/>
              </a:rPr>
              <a:t>likely </a:t>
            </a:r>
            <a:r>
              <a:rPr sz="1600" spc="25" dirty="0">
                <a:latin typeface="Times New Roman"/>
                <a:cs typeface="Times New Roman"/>
              </a:rPr>
              <a:t>resulted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spc="10" dirty="0">
                <a:latin typeface="Times New Roman"/>
                <a:cs typeface="Times New Roman"/>
              </a:rPr>
              <a:t>from:</a:t>
            </a:r>
            <a:endParaRPr sz="1600" dirty="0">
              <a:latin typeface="Times New Roman"/>
              <a:cs typeface="Times New Roman"/>
            </a:endParaRPr>
          </a:p>
          <a:p>
            <a:pPr marL="393700" lvl="1" indent="-190500">
              <a:spcBef>
                <a:spcPts val="35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sz="1600" spc="15" dirty="0">
                <a:latin typeface="Times New Roman"/>
                <a:cs typeface="Times New Roman"/>
              </a:rPr>
              <a:t>using </a:t>
            </a:r>
            <a:r>
              <a:rPr sz="1600" spc="10" dirty="0">
                <a:latin typeface="Times New Roman"/>
                <a:cs typeface="Times New Roman"/>
              </a:rPr>
              <a:t>a </a:t>
            </a:r>
            <a:r>
              <a:rPr sz="1600" spc="35" dirty="0">
                <a:latin typeface="Times New Roman"/>
                <a:cs typeface="Times New Roman"/>
              </a:rPr>
              <a:t>standard normal </a:t>
            </a:r>
            <a:r>
              <a:rPr sz="1600" spc="30" dirty="0">
                <a:latin typeface="Times New Roman"/>
                <a:cs typeface="Times New Roman"/>
              </a:rPr>
              <a:t>distribution </a:t>
            </a:r>
            <a:r>
              <a:rPr sz="1600" spc="25" dirty="0">
                <a:latin typeface="Times New Roman"/>
                <a:cs typeface="Times New Roman"/>
              </a:rPr>
              <a:t>in </a:t>
            </a:r>
            <a:r>
              <a:rPr sz="1600" spc="35" dirty="0">
                <a:latin typeface="Times New Roman"/>
                <a:cs typeface="Times New Roman"/>
              </a:rPr>
              <a:t>the </a:t>
            </a:r>
            <a:r>
              <a:rPr sz="1600" spc="-45" dirty="0">
                <a:latin typeface="Times New Roman"/>
                <a:cs typeface="Times New Roman"/>
              </a:rPr>
              <a:t>VaR</a:t>
            </a:r>
            <a:r>
              <a:rPr sz="1600" spc="-85" dirty="0">
                <a:latin typeface="Times New Roman"/>
                <a:cs typeface="Times New Roman"/>
              </a:rPr>
              <a:t> </a:t>
            </a:r>
            <a:r>
              <a:rPr sz="1600" spc="20" dirty="0">
                <a:latin typeface="Times New Roman"/>
                <a:cs typeface="Times New Roman"/>
              </a:rPr>
              <a:t>model.</a:t>
            </a:r>
            <a:endParaRPr sz="1600" dirty="0">
              <a:latin typeface="Times New Roman"/>
              <a:cs typeface="Times New Roman"/>
            </a:endParaRPr>
          </a:p>
          <a:p>
            <a:pPr marL="393700" lvl="1" indent="-190500">
              <a:spcBef>
                <a:spcPts val="35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sz="1600" spc="15" dirty="0">
                <a:latin typeface="Times New Roman"/>
                <a:cs typeface="Times New Roman"/>
              </a:rPr>
              <a:t>using </a:t>
            </a:r>
            <a:r>
              <a:rPr sz="1600" spc="10" dirty="0">
                <a:latin typeface="Times New Roman"/>
                <a:cs typeface="Times New Roman"/>
              </a:rPr>
              <a:t>a </a:t>
            </a:r>
            <a:r>
              <a:rPr sz="1600" spc="-45" dirty="0">
                <a:latin typeface="Times New Roman"/>
                <a:cs typeface="Times New Roman"/>
              </a:rPr>
              <a:t>95% </a:t>
            </a:r>
            <a:r>
              <a:rPr sz="1600" spc="15" dirty="0">
                <a:latin typeface="Times New Roman"/>
                <a:cs typeface="Times New Roman"/>
              </a:rPr>
              <a:t>confidence </a:t>
            </a:r>
            <a:r>
              <a:rPr sz="1600" spc="20" dirty="0">
                <a:latin typeface="Times New Roman"/>
                <a:cs typeface="Times New Roman"/>
              </a:rPr>
              <a:t>interval </a:t>
            </a:r>
            <a:r>
              <a:rPr sz="1600" spc="25" dirty="0">
                <a:latin typeface="Times New Roman"/>
                <a:cs typeface="Times New Roman"/>
              </a:rPr>
              <a:t>instead </a:t>
            </a:r>
            <a:r>
              <a:rPr sz="1600" spc="-5" dirty="0">
                <a:latin typeface="Times New Roman"/>
                <a:cs typeface="Times New Roman"/>
              </a:rPr>
              <a:t>of </a:t>
            </a:r>
            <a:r>
              <a:rPr sz="1600" spc="10" dirty="0">
                <a:latin typeface="Times New Roman"/>
                <a:cs typeface="Times New Roman"/>
              </a:rPr>
              <a:t>a </a:t>
            </a:r>
            <a:r>
              <a:rPr sz="1600" spc="-45" dirty="0">
                <a:latin typeface="Times New Roman"/>
                <a:cs typeface="Times New Roman"/>
              </a:rPr>
              <a:t>99% </a:t>
            </a:r>
            <a:r>
              <a:rPr sz="1600" spc="15" dirty="0">
                <a:latin typeface="Times New Roman"/>
                <a:cs typeface="Times New Roman"/>
              </a:rPr>
              <a:t>confidence</a:t>
            </a:r>
            <a:r>
              <a:rPr sz="1600" spc="204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Times New Roman"/>
                <a:cs typeface="Times New Roman"/>
              </a:rPr>
              <a:t>interval.</a:t>
            </a:r>
            <a:endParaRPr sz="1600" dirty="0">
              <a:latin typeface="Times New Roman"/>
              <a:cs typeface="Times New Roman"/>
            </a:endParaRPr>
          </a:p>
          <a:p>
            <a:pPr marL="393700" marR="276225" lvl="1" indent="-190500">
              <a:lnSpc>
                <a:spcPct val="104200"/>
              </a:lnSpc>
              <a:spcBef>
                <a:spcPts val="30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sz="1600" spc="10" dirty="0">
                <a:latin typeface="Times New Roman"/>
                <a:cs typeface="Times New Roman"/>
              </a:rPr>
              <a:t>lower </a:t>
            </a:r>
            <a:r>
              <a:rPr sz="1600" spc="30" dirty="0">
                <a:latin typeface="Times New Roman"/>
                <a:cs typeface="Times New Roman"/>
              </a:rPr>
              <a:t>market </a:t>
            </a:r>
            <a:r>
              <a:rPr sz="1600" spc="5" dirty="0">
                <a:latin typeface="Times New Roman"/>
                <a:cs typeface="Times New Roman"/>
              </a:rPr>
              <a:t>volatility </a:t>
            </a:r>
            <a:r>
              <a:rPr sz="1600" spc="30" dirty="0">
                <a:latin typeface="Times New Roman"/>
                <a:cs typeface="Times New Roman"/>
              </a:rPr>
              <a:t>during </a:t>
            </a:r>
            <a:r>
              <a:rPr sz="1600" spc="35" dirty="0">
                <a:latin typeface="Times New Roman"/>
                <a:cs typeface="Times New Roman"/>
              </a:rPr>
              <a:t>the </a:t>
            </a:r>
            <a:r>
              <a:rPr sz="1600" spc="15" dirty="0">
                <a:latin typeface="Times New Roman"/>
                <a:cs typeface="Times New Roman"/>
              </a:rPr>
              <a:t>last </a:t>
            </a:r>
            <a:r>
              <a:rPr sz="1600" spc="10" dirty="0">
                <a:latin typeface="Times New Roman"/>
                <a:cs typeface="Times New Roman"/>
              </a:rPr>
              <a:t>year </a:t>
            </a:r>
            <a:r>
              <a:rPr sz="1600" spc="30" dirty="0">
                <a:latin typeface="Times New Roman"/>
                <a:cs typeface="Times New Roman"/>
              </a:rPr>
              <a:t>compared </a:t>
            </a:r>
            <a:r>
              <a:rPr sz="1600" spc="20" dirty="0">
                <a:latin typeface="Times New Roman"/>
                <a:cs typeface="Times New Roman"/>
              </a:rPr>
              <a:t>with </a:t>
            </a:r>
            <a:r>
              <a:rPr sz="1600" spc="35" dirty="0">
                <a:latin typeface="Times New Roman"/>
                <a:cs typeface="Times New Roman"/>
              </a:rPr>
              <a:t>the </a:t>
            </a:r>
            <a:r>
              <a:rPr sz="1600" spc="10" dirty="0">
                <a:latin typeface="Times New Roman"/>
                <a:cs typeface="Times New Roman"/>
              </a:rPr>
              <a:t>lookback</a:t>
            </a:r>
            <a:r>
              <a:rPr lang="en-US" sz="1600" spc="10" dirty="0">
                <a:latin typeface="Times New Roman"/>
                <a:cs typeface="Times New Roman"/>
              </a:rPr>
              <a:t> </a:t>
            </a:r>
            <a:r>
              <a:rPr sz="1600" spc="25" dirty="0">
                <a:latin typeface="Times New Roman"/>
                <a:cs typeface="Times New Roman"/>
              </a:rPr>
              <a:t>period.</a:t>
            </a:r>
            <a:endParaRPr sz="1600" dirty="0">
              <a:latin typeface="Times New Roman"/>
              <a:cs typeface="Times New Roman"/>
            </a:endParaRPr>
          </a:p>
          <a:p>
            <a:pPr marL="203200" indent="-190500">
              <a:spcBef>
                <a:spcPts val="350"/>
              </a:spcBef>
              <a:buFont typeface="Calibri"/>
              <a:buAutoNum type="arabicPlain" startAt="15"/>
              <a:tabLst>
                <a:tab pos="203200" algn="l"/>
              </a:tabLst>
            </a:pPr>
            <a:r>
              <a:rPr sz="1600" spc="5" dirty="0">
                <a:latin typeface="Times New Roman"/>
                <a:cs typeface="Times New Roman"/>
              </a:rPr>
              <a:t>The </a:t>
            </a:r>
            <a:r>
              <a:rPr sz="1600" spc="25" dirty="0">
                <a:latin typeface="Times New Roman"/>
                <a:cs typeface="Times New Roman"/>
              </a:rPr>
              <a:t>limitation </a:t>
            </a:r>
            <a:r>
              <a:rPr sz="1600" spc="-5" dirty="0">
                <a:latin typeface="Times New Roman"/>
                <a:cs typeface="Times New Roman"/>
              </a:rPr>
              <a:t>of </a:t>
            </a:r>
            <a:r>
              <a:rPr sz="1600" spc="35" dirty="0">
                <a:latin typeface="Times New Roman"/>
                <a:cs typeface="Times New Roman"/>
              </a:rPr>
              <a:t>the </a:t>
            </a:r>
            <a:r>
              <a:rPr sz="1600" spc="30" dirty="0">
                <a:latin typeface="Times New Roman"/>
                <a:cs typeface="Times New Roman"/>
              </a:rPr>
              <a:t>approach requested </a:t>
            </a:r>
            <a:r>
              <a:rPr sz="1600" spc="10" dirty="0">
                <a:latin typeface="Times New Roman"/>
                <a:cs typeface="Times New Roman"/>
              </a:rPr>
              <a:t>for </a:t>
            </a:r>
            <a:r>
              <a:rPr sz="1600" dirty="0">
                <a:latin typeface="Times New Roman"/>
                <a:cs typeface="Times New Roman"/>
              </a:rPr>
              <a:t>Analysis 1 </a:t>
            </a:r>
            <a:r>
              <a:rPr sz="1600" spc="-5" dirty="0">
                <a:latin typeface="Times New Roman"/>
                <a:cs typeface="Times New Roman"/>
              </a:rPr>
              <a:t>is </a:t>
            </a:r>
            <a:r>
              <a:rPr sz="1600" spc="40" dirty="0">
                <a:latin typeface="Times New Roman"/>
                <a:cs typeface="Times New Roman"/>
              </a:rPr>
              <a:t>that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10" dirty="0">
                <a:latin typeface="Times New Roman"/>
                <a:cs typeface="Times New Roman"/>
              </a:rPr>
              <a:t>it:</a:t>
            </a:r>
            <a:endParaRPr sz="1600" dirty="0">
              <a:latin typeface="Times New Roman"/>
              <a:cs typeface="Times New Roman"/>
            </a:endParaRPr>
          </a:p>
          <a:p>
            <a:pPr marL="393700" lvl="1" indent="-190500">
              <a:spcBef>
                <a:spcPts val="35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sz="1600" spc="30" dirty="0">
                <a:latin typeface="Times New Roman"/>
                <a:cs typeface="Times New Roman"/>
              </a:rPr>
              <a:t>omits </a:t>
            </a:r>
            <a:r>
              <a:rPr sz="1600" spc="20" dirty="0">
                <a:latin typeface="Times New Roman"/>
                <a:cs typeface="Times New Roman"/>
              </a:rPr>
              <a:t>asset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spc="20" dirty="0">
                <a:latin typeface="Times New Roman"/>
                <a:cs typeface="Times New Roman"/>
              </a:rPr>
              <a:t>correlations.</a:t>
            </a:r>
            <a:endParaRPr sz="1600" dirty="0">
              <a:latin typeface="Times New Roman"/>
              <a:cs typeface="Times New Roman"/>
            </a:endParaRPr>
          </a:p>
          <a:p>
            <a:pPr marL="393700" lvl="1" indent="-190500">
              <a:spcBef>
                <a:spcPts val="35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sz="1600" spc="20" dirty="0">
                <a:latin typeface="Times New Roman"/>
                <a:cs typeface="Times New Roman"/>
              </a:rPr>
              <a:t>precludes </a:t>
            </a:r>
            <a:r>
              <a:rPr sz="1600" spc="30" dirty="0">
                <a:latin typeface="Times New Roman"/>
                <a:cs typeface="Times New Roman"/>
              </a:rPr>
              <a:t>incorporating </a:t>
            </a:r>
            <a:r>
              <a:rPr sz="1600" spc="20" dirty="0">
                <a:latin typeface="Times New Roman"/>
                <a:cs typeface="Times New Roman"/>
              </a:rPr>
              <a:t>portfolio </a:t>
            </a:r>
            <a:r>
              <a:rPr sz="1600" spc="30" dirty="0">
                <a:latin typeface="Times New Roman"/>
                <a:cs typeface="Times New Roman"/>
              </a:rPr>
              <a:t>manager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20" dirty="0">
                <a:latin typeface="Times New Roman"/>
                <a:cs typeface="Times New Roman"/>
              </a:rPr>
              <a:t>actions.</a:t>
            </a:r>
            <a:endParaRPr sz="1600" dirty="0">
              <a:latin typeface="Times New Roman"/>
              <a:cs typeface="Times New Roman"/>
            </a:endParaRPr>
          </a:p>
          <a:p>
            <a:pPr marL="393700" lvl="1" indent="-190500">
              <a:spcBef>
                <a:spcPts val="35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sz="1600" spc="20" dirty="0">
                <a:latin typeface="Times New Roman"/>
                <a:cs typeface="Times New Roman"/>
              </a:rPr>
              <a:t>assumes </a:t>
            </a:r>
            <a:r>
              <a:rPr sz="1600" spc="40" dirty="0">
                <a:latin typeface="Times New Roman"/>
                <a:cs typeface="Times New Roman"/>
              </a:rPr>
              <a:t>no </a:t>
            </a:r>
            <a:r>
              <a:rPr sz="1600" spc="20" dirty="0">
                <a:latin typeface="Times New Roman"/>
                <a:cs typeface="Times New Roman"/>
              </a:rPr>
              <a:t>deviation </a:t>
            </a:r>
            <a:r>
              <a:rPr sz="1600" spc="25" dirty="0">
                <a:latin typeface="Times New Roman"/>
                <a:cs typeface="Times New Roman"/>
              </a:rPr>
              <a:t>from </a:t>
            </a:r>
            <a:r>
              <a:rPr sz="1600" spc="20" dirty="0">
                <a:latin typeface="Times New Roman"/>
                <a:cs typeface="Times New Roman"/>
              </a:rPr>
              <a:t>historical </a:t>
            </a:r>
            <a:r>
              <a:rPr sz="1600" spc="30" dirty="0">
                <a:latin typeface="Times New Roman"/>
                <a:cs typeface="Times New Roman"/>
              </a:rPr>
              <a:t>market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Times New Roman"/>
                <a:cs typeface="Times New Roman"/>
              </a:rPr>
              <a:t>events.</a:t>
            </a:r>
            <a:endParaRPr sz="1600" dirty="0">
              <a:latin typeface="Times New Roman"/>
              <a:cs typeface="Times New Roman"/>
            </a:endParaRPr>
          </a:p>
          <a:p>
            <a:pPr marL="203200" marR="177165" indent="-190500">
              <a:lnSpc>
                <a:spcPct val="104200"/>
              </a:lnSpc>
              <a:spcBef>
                <a:spcPts val="300"/>
              </a:spcBef>
              <a:buFont typeface="Calibri"/>
              <a:buAutoNum type="arabicPlain" startAt="17"/>
              <a:tabLst>
                <a:tab pos="203200" algn="l"/>
              </a:tabLst>
            </a:pPr>
            <a:r>
              <a:rPr sz="1600" spc="35" dirty="0">
                <a:latin typeface="Times New Roman"/>
                <a:cs typeface="Times New Roman"/>
              </a:rPr>
              <a:t>Which </a:t>
            </a:r>
            <a:r>
              <a:rPr sz="1600" spc="30" dirty="0">
                <a:latin typeface="Times New Roman"/>
                <a:cs typeface="Times New Roman"/>
              </a:rPr>
              <a:t>measure </a:t>
            </a:r>
            <a:r>
              <a:rPr sz="1600" spc="25" dirty="0">
                <a:latin typeface="Times New Roman"/>
                <a:cs typeface="Times New Roman"/>
              </a:rPr>
              <a:t>should </a:t>
            </a:r>
            <a:r>
              <a:rPr sz="1600" spc="5" dirty="0">
                <a:latin typeface="Times New Roman"/>
                <a:cs typeface="Times New Roman"/>
              </a:rPr>
              <a:t>McKee </a:t>
            </a:r>
            <a:r>
              <a:rPr sz="1600" spc="20" dirty="0">
                <a:latin typeface="Times New Roman"/>
                <a:cs typeface="Times New Roman"/>
              </a:rPr>
              <a:t>use </a:t>
            </a:r>
            <a:r>
              <a:rPr sz="1600" spc="35" dirty="0">
                <a:latin typeface="Times New Roman"/>
                <a:cs typeface="Times New Roman"/>
              </a:rPr>
              <a:t>to </a:t>
            </a:r>
            <a:r>
              <a:rPr sz="1600" spc="25" dirty="0">
                <a:latin typeface="Times New Roman"/>
                <a:cs typeface="Times New Roman"/>
              </a:rPr>
              <a:t>estimate </a:t>
            </a:r>
            <a:r>
              <a:rPr sz="1600" spc="35" dirty="0">
                <a:latin typeface="Times New Roman"/>
                <a:cs typeface="Times New Roman"/>
              </a:rPr>
              <a:t>the </a:t>
            </a:r>
            <a:r>
              <a:rPr sz="1600" spc="5" dirty="0">
                <a:latin typeface="Times New Roman"/>
                <a:cs typeface="Times New Roman"/>
              </a:rPr>
              <a:t>effect </a:t>
            </a:r>
            <a:r>
              <a:rPr sz="1600" spc="40" dirty="0">
                <a:latin typeface="Times New Roman"/>
                <a:cs typeface="Times New Roman"/>
              </a:rPr>
              <a:t>on </a:t>
            </a:r>
            <a:r>
              <a:rPr sz="1600" spc="-25" dirty="0">
                <a:latin typeface="Times New Roman"/>
                <a:cs typeface="Times New Roman"/>
              </a:rPr>
              <a:t>Flusk’s </a:t>
            </a:r>
            <a:r>
              <a:rPr sz="1600" spc="-45" dirty="0" err="1">
                <a:latin typeface="Times New Roman"/>
                <a:cs typeface="Times New Roman"/>
              </a:rPr>
              <a:t>VaR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25" dirty="0">
                <a:latin typeface="Times New Roman"/>
                <a:cs typeface="Times New Roman"/>
              </a:rPr>
              <a:t>from</a:t>
            </a:r>
            <a:r>
              <a:rPr lang="en-US" sz="1600" spc="2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Ming’s </a:t>
            </a:r>
            <a:r>
              <a:rPr sz="1600" spc="20" dirty="0">
                <a:latin typeface="Times New Roman"/>
                <a:cs typeface="Times New Roman"/>
              </a:rPr>
              <a:t>portfolio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30" dirty="0">
                <a:latin typeface="Times New Roman"/>
                <a:cs typeface="Times New Roman"/>
              </a:rPr>
              <a:t>recommendation?</a:t>
            </a:r>
            <a:endParaRPr sz="1600" dirty="0">
              <a:latin typeface="Times New Roman"/>
              <a:cs typeface="Times New Roman"/>
            </a:endParaRPr>
          </a:p>
          <a:p>
            <a:pPr marL="393700" lvl="1" indent="-190500">
              <a:spcBef>
                <a:spcPts val="35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sz="1600" spc="-5" dirty="0">
                <a:latin typeface="Times New Roman"/>
                <a:cs typeface="Times New Roman"/>
              </a:rPr>
              <a:t>Relative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spc="-40" dirty="0">
                <a:latin typeface="Times New Roman"/>
                <a:cs typeface="Times New Roman"/>
              </a:rPr>
              <a:t>VaR</a:t>
            </a:r>
            <a:endParaRPr sz="1600" dirty="0">
              <a:latin typeface="Times New Roman"/>
              <a:cs typeface="Times New Roman"/>
            </a:endParaRPr>
          </a:p>
          <a:p>
            <a:pPr marL="393700" lvl="1" indent="-190500">
              <a:spcBef>
                <a:spcPts val="35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sz="1600" spc="30" dirty="0">
                <a:latin typeface="Times New Roman"/>
                <a:cs typeface="Times New Roman"/>
              </a:rPr>
              <a:t>Incremental</a:t>
            </a:r>
            <a:r>
              <a:rPr sz="1600" spc="-75" dirty="0">
                <a:latin typeface="Times New Roman"/>
                <a:cs typeface="Times New Roman"/>
              </a:rPr>
              <a:t> </a:t>
            </a:r>
            <a:r>
              <a:rPr sz="1600" spc="-40" dirty="0">
                <a:latin typeface="Times New Roman"/>
                <a:cs typeface="Times New Roman"/>
              </a:rPr>
              <a:t>VaR</a:t>
            </a:r>
            <a:endParaRPr sz="1600" dirty="0">
              <a:latin typeface="Times New Roman"/>
              <a:cs typeface="Times New Roman"/>
            </a:endParaRPr>
          </a:p>
          <a:p>
            <a:pPr marL="393700" lvl="1" indent="-190500">
              <a:spcBef>
                <a:spcPts val="35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sz="1600" spc="25" dirty="0">
                <a:latin typeface="Times New Roman"/>
                <a:cs typeface="Times New Roman"/>
              </a:rPr>
              <a:t>Conditional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spc="-40" dirty="0">
                <a:latin typeface="Times New Roman"/>
                <a:cs typeface="Times New Roman"/>
              </a:rPr>
              <a:t>VaR</a:t>
            </a:r>
            <a:endParaRPr sz="1600" dirty="0">
              <a:latin typeface="Times New Roman"/>
              <a:cs typeface="Times New Roman"/>
            </a:endParaRPr>
          </a:p>
          <a:p>
            <a:pPr marL="12700">
              <a:spcBef>
                <a:spcPts val="350"/>
              </a:spcBef>
            </a:pPr>
            <a:r>
              <a:rPr sz="1600" b="1" spc="-85" dirty="0">
                <a:latin typeface="Calibri"/>
                <a:cs typeface="Calibri"/>
              </a:rPr>
              <a:t>19</a:t>
            </a:r>
            <a:r>
              <a:rPr lang="en-US" sz="1600" b="1" spc="-85" dirty="0">
                <a:latin typeface="Calibri"/>
                <a:cs typeface="Calibri"/>
              </a:rPr>
              <a:t>  </a:t>
            </a:r>
            <a:r>
              <a:rPr sz="1600" b="1" spc="-85" dirty="0">
                <a:latin typeface="Calibri"/>
                <a:cs typeface="Calibri"/>
              </a:rPr>
              <a:t> </a:t>
            </a:r>
            <a:r>
              <a:rPr lang="en-US" sz="1600" spc="5" dirty="0">
                <a:latin typeface="Times New Roman"/>
                <a:cs typeface="Times New Roman"/>
              </a:rPr>
              <a:t>What is the response to </a:t>
            </a:r>
            <a:r>
              <a:rPr sz="1600" spc="-15" dirty="0">
                <a:latin typeface="Times New Roman"/>
                <a:cs typeface="Times New Roman"/>
              </a:rPr>
              <a:t>Ming’s</a:t>
            </a:r>
            <a:r>
              <a:rPr sz="1600" spc="-70" dirty="0">
                <a:latin typeface="Times New Roman"/>
                <a:cs typeface="Times New Roman"/>
              </a:rPr>
              <a:t> </a:t>
            </a:r>
            <a:r>
              <a:rPr sz="1600" spc="20" dirty="0">
                <a:latin typeface="Times New Roman"/>
                <a:cs typeface="Times New Roman"/>
              </a:rPr>
              <a:t>question:</a:t>
            </a:r>
            <a:endParaRPr sz="1600" dirty="0">
              <a:latin typeface="Times New Roman"/>
              <a:cs typeface="Times New Roman"/>
            </a:endParaRPr>
          </a:p>
          <a:p>
            <a:pPr marL="393700" indent="-190500">
              <a:spcBef>
                <a:spcPts val="35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sz="1600" spc="-5" dirty="0">
                <a:latin typeface="Times New Roman"/>
                <a:cs typeface="Times New Roman"/>
              </a:rPr>
              <a:t>is widely </a:t>
            </a:r>
            <a:r>
              <a:rPr sz="1600" spc="25" dirty="0">
                <a:latin typeface="Times New Roman"/>
                <a:cs typeface="Times New Roman"/>
              </a:rPr>
              <a:t>accepted </a:t>
            </a:r>
            <a:r>
              <a:rPr sz="1600" spc="-10" dirty="0">
                <a:latin typeface="Times New Roman"/>
                <a:cs typeface="Times New Roman"/>
              </a:rPr>
              <a:t>by </a:t>
            </a:r>
            <a:r>
              <a:rPr sz="1600" spc="20" dirty="0">
                <a:latin typeface="Times New Roman"/>
                <a:cs typeface="Times New Roman"/>
              </a:rPr>
              <a:t>regulators.</a:t>
            </a:r>
            <a:endParaRPr sz="1600" dirty="0">
              <a:latin typeface="Times New Roman"/>
              <a:cs typeface="Times New Roman"/>
            </a:endParaRPr>
          </a:p>
          <a:p>
            <a:pPr marL="393700" indent="-190500">
              <a:spcBef>
                <a:spcPts val="35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sz="1600" spc="15" dirty="0">
                <a:latin typeface="Times New Roman"/>
                <a:cs typeface="Times New Roman"/>
              </a:rPr>
              <a:t>takes </a:t>
            </a:r>
            <a:r>
              <a:rPr sz="1600" spc="30" dirty="0">
                <a:latin typeface="Times New Roman"/>
                <a:cs typeface="Times New Roman"/>
              </a:rPr>
              <a:t>into </a:t>
            </a:r>
            <a:r>
              <a:rPr sz="1600" spc="25" dirty="0">
                <a:latin typeface="Times New Roman"/>
                <a:cs typeface="Times New Roman"/>
              </a:rPr>
              <a:t>account </a:t>
            </a:r>
            <a:r>
              <a:rPr sz="1600" spc="20" dirty="0">
                <a:latin typeface="Times New Roman"/>
                <a:cs typeface="Times New Roman"/>
              </a:rPr>
              <a:t>asset</a:t>
            </a:r>
            <a:r>
              <a:rPr sz="1600" dirty="0">
                <a:latin typeface="Times New Roman"/>
                <a:cs typeface="Times New Roman"/>
              </a:rPr>
              <a:t> liquidity.</a:t>
            </a:r>
          </a:p>
          <a:p>
            <a:pPr marL="393700" indent="-190500">
              <a:spcBef>
                <a:spcPts val="350"/>
              </a:spcBef>
              <a:buFont typeface="Calibri"/>
              <a:buAutoNum type="alphaUcPeriod"/>
              <a:tabLst>
                <a:tab pos="393065" algn="l"/>
                <a:tab pos="393700" algn="l"/>
              </a:tabLst>
            </a:pPr>
            <a:r>
              <a:rPr sz="1600" spc="5" dirty="0">
                <a:latin typeface="Times New Roman"/>
                <a:cs typeface="Times New Roman"/>
              </a:rPr>
              <a:t>usually </a:t>
            </a:r>
            <a:r>
              <a:rPr sz="1600" spc="30" dirty="0">
                <a:latin typeface="Times New Roman"/>
                <a:cs typeface="Times New Roman"/>
              </a:rPr>
              <a:t>incorporates </a:t>
            </a:r>
            <a:r>
              <a:rPr sz="1600" spc="20" dirty="0">
                <a:latin typeface="Times New Roman"/>
                <a:cs typeface="Times New Roman"/>
              </a:rPr>
              <a:t>right-tail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Times New Roman"/>
                <a:cs typeface="Times New Roman"/>
              </a:rPr>
              <a:t>events.</a:t>
            </a: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 dirty="0">
              <a:latin typeface="Times New Roman"/>
              <a:cs typeface="Times New Roman"/>
            </a:endParaRPr>
          </a:p>
          <a:p>
            <a:pPr>
              <a:spcBef>
                <a:spcPts val="10"/>
              </a:spcBef>
            </a:pPr>
            <a:endParaRPr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2388438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5853</TotalTime>
  <Words>874</Words>
  <Application>Microsoft Office PowerPoint</Application>
  <PresentationFormat>Custom</PresentationFormat>
  <Paragraphs>90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Book Antiqua</vt:lpstr>
      <vt:lpstr>Calibri</vt:lpstr>
      <vt:lpstr>Calibri Light</vt:lpstr>
      <vt:lpstr>Century Gothic</vt:lpstr>
      <vt:lpstr>Palatino Linotype</vt:lpstr>
      <vt:lpstr>Times New Roman</vt:lpstr>
      <vt:lpstr>Retrospect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Walaa Badr Eldeen</cp:lastModifiedBy>
  <cp:revision>208</cp:revision>
  <dcterms:created xsi:type="dcterms:W3CDTF">2020-12-03T15:18:37Z</dcterms:created>
  <dcterms:modified xsi:type="dcterms:W3CDTF">2023-12-26T21:17:23Z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2020-12-03T00:00:00Z</vt:filetime>
  </property>
  <property fmtid="{D5CDD505-2E9C-101B-9397-08002B2CF9AE}" pid="3" name="Creator">
    <vt:lpwstr>Adobe InDesign CC 2015 (Windows)</vt:lpwstr>
  </property>
  <property fmtid="{D5CDD505-2E9C-101B-9397-08002B2CF9AE}" pid="4" name="LastSaved">
    <vt:filetime>2020-12-03T00:00:00Z</vt:filetime>
  </property>
</Properties>
</file>